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handoutMasterIdLst>
    <p:handoutMasterId r:id="rId63"/>
  </p:handoutMasterIdLst>
  <p:sldIdLst>
    <p:sldId id="381" r:id="rId2"/>
    <p:sldId id="791" r:id="rId3"/>
    <p:sldId id="641" r:id="rId4"/>
    <p:sldId id="306" r:id="rId5"/>
    <p:sldId id="642" r:id="rId6"/>
    <p:sldId id="721" r:id="rId7"/>
    <p:sldId id="644" r:id="rId8"/>
    <p:sldId id="646" r:id="rId9"/>
    <p:sldId id="647" r:id="rId10"/>
    <p:sldId id="653" r:id="rId11"/>
    <p:sldId id="654" r:id="rId12"/>
    <p:sldId id="656" r:id="rId13"/>
    <p:sldId id="658" r:id="rId14"/>
    <p:sldId id="660" r:id="rId15"/>
    <p:sldId id="664" r:id="rId16"/>
    <p:sldId id="665" r:id="rId17"/>
    <p:sldId id="673" r:id="rId18"/>
    <p:sldId id="675" r:id="rId19"/>
    <p:sldId id="722" r:id="rId20"/>
    <p:sldId id="724" r:id="rId21"/>
    <p:sldId id="726" r:id="rId22"/>
    <p:sldId id="686" r:id="rId23"/>
    <p:sldId id="742" r:id="rId24"/>
    <p:sldId id="689" r:id="rId25"/>
    <p:sldId id="687" r:id="rId26"/>
    <p:sldId id="728" r:id="rId27"/>
    <p:sldId id="759" r:id="rId28"/>
    <p:sldId id="762" r:id="rId29"/>
    <p:sldId id="763" r:id="rId30"/>
    <p:sldId id="761" r:id="rId31"/>
    <p:sldId id="766" r:id="rId32"/>
    <p:sldId id="767" r:id="rId33"/>
    <p:sldId id="732" r:id="rId34"/>
    <p:sldId id="764" r:id="rId35"/>
    <p:sldId id="733" r:id="rId36"/>
    <p:sldId id="734" r:id="rId37"/>
    <p:sldId id="735" r:id="rId38"/>
    <p:sldId id="737" r:id="rId39"/>
    <p:sldId id="738" r:id="rId40"/>
    <p:sldId id="739" r:id="rId41"/>
    <p:sldId id="741" r:id="rId42"/>
    <p:sldId id="701" r:id="rId43"/>
    <p:sldId id="710" r:id="rId44"/>
    <p:sldId id="743" r:id="rId45"/>
    <p:sldId id="712" r:id="rId46"/>
    <p:sldId id="746" r:id="rId47"/>
    <p:sldId id="713" r:id="rId48"/>
    <p:sldId id="744" r:id="rId49"/>
    <p:sldId id="745" r:id="rId50"/>
    <p:sldId id="747" r:id="rId51"/>
    <p:sldId id="748" r:id="rId52"/>
    <p:sldId id="753" r:id="rId53"/>
    <p:sldId id="749" r:id="rId54"/>
    <p:sldId id="754" r:id="rId55"/>
    <p:sldId id="750" r:id="rId56"/>
    <p:sldId id="751" r:id="rId57"/>
    <p:sldId id="752" r:id="rId58"/>
    <p:sldId id="755" r:id="rId59"/>
    <p:sldId id="756" r:id="rId60"/>
    <p:sldId id="758" r:id="rId61"/>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774">
          <p15:clr>
            <a:srgbClr val="A4A3A4"/>
          </p15:clr>
        </p15:guide>
        <p15:guide id="2" pos="2972">
          <p15:clr>
            <a:srgbClr val="A4A3A4"/>
          </p15:clr>
        </p15:guide>
      </p15:sldGuideLst>
    </p:ext>
    <p:ext uri="{2D200454-40CA-4A62-9FC3-DE9A4176ACB9}">
      <p15:notesGuideLst xmlns:p15="http://schemas.microsoft.com/office/powerpoint/2012/main">
        <p15:guide id="1" orient="horz" pos="2901">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15A2E9"/>
    <a:srgbClr val="28A7E1"/>
    <a:srgbClr val="404040"/>
    <a:srgbClr val="043F85"/>
    <a:srgbClr val="01266A"/>
    <a:srgbClr val="9A5100"/>
    <a:srgbClr val="FF8607"/>
    <a:srgbClr val="909090"/>
    <a:srgbClr val="F797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40" autoAdjust="0"/>
    <p:restoredTop sz="96408" autoAdjust="0"/>
  </p:normalViewPr>
  <p:slideViewPr>
    <p:cSldViewPr>
      <p:cViewPr varScale="1">
        <p:scale>
          <a:sx n="149" d="100"/>
          <a:sy n="149" d="100"/>
        </p:scale>
        <p:origin x="108" y="108"/>
      </p:cViewPr>
      <p:guideLst>
        <p:guide orient="horz" pos="1774"/>
        <p:guide pos="2972"/>
      </p:guideLst>
    </p:cSldViewPr>
  </p:slideViewPr>
  <p:notesTextViewPr>
    <p:cViewPr>
      <p:scale>
        <a:sx n="1" d="1"/>
        <a:sy n="1" d="1"/>
      </p:scale>
      <p:origin x="0" y="0"/>
    </p:cViewPr>
  </p:notesTextViewPr>
  <p:sorterViewPr>
    <p:cViewPr>
      <p:scale>
        <a:sx n="100" d="100"/>
        <a:sy n="100" d="100"/>
      </p:scale>
      <p:origin x="0" y="-4986"/>
    </p:cViewPr>
  </p:sorterViewPr>
  <p:notesViewPr>
    <p:cSldViewPr>
      <p:cViewPr varScale="1">
        <p:scale>
          <a:sx n="53" d="100"/>
          <a:sy n="53" d="100"/>
        </p:scale>
        <p:origin x="-2952" y="-102"/>
      </p:cViewPr>
      <p:guideLst>
        <p:guide orient="horz" pos="2901"/>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FBADE2-AA5D-4D3B-9D09-1E0F803D127C}" type="datetimeFigureOut">
              <a:rPr lang="zh-CN" altLang="en-US" smtClean="0"/>
              <a:t>2020/1/3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EA9191-F743-48B4-B3DA-10DD6C64AC3E}"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200">
                <a:latin typeface="微软雅黑" panose="020B0503020204020204" pitchFamily="34" charset="-122"/>
                <a:ea typeface="微软雅黑" panose="020B0503020204020204" pitchFamily="34" charset="-122"/>
              </a:defRPr>
            </a:lvl1pPr>
          </a:lstStyle>
          <a:p>
            <a:pPr>
              <a:defRPr/>
            </a:pPr>
            <a:endParaRPr lang="zh-CN" altLang="zh-CN"/>
          </a:p>
        </p:txBody>
      </p:sp>
      <p:sp>
        <p:nvSpPr>
          <p:cNvPr id="2051"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a:latin typeface="Arial" panose="020B0604020202020204" pitchFamily="34" charset="0"/>
              </a:defRPr>
            </a:lvl1pPr>
          </a:lstStyle>
          <a:p>
            <a:pPr>
              <a:defRPr/>
            </a:pPr>
            <a:fld id="{10C75559-2F05-4476-B9F5-FFA949C2C31B}" type="datetime1">
              <a:rPr lang="zh-CN" altLang="en-US"/>
              <a:t>2020/1/3</a:t>
            </a:fld>
            <a:endParaRPr lang="zh-CN" altLang="en-US" sz="1200">
              <a:latin typeface="微软雅黑" panose="020B0503020204020204" pitchFamily="34" charset="-122"/>
              <a:ea typeface="微软雅黑" panose="020B0503020204020204" pitchFamily="34" charset="-122"/>
            </a:endParaRPr>
          </a:p>
        </p:txBody>
      </p:sp>
      <p:sp>
        <p:nvSpPr>
          <p:cNvPr id="34820" name="幻灯片图像占位符 3"/>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defRPr/>
            </a:pPr>
            <a:r>
              <a:rPr lang="zh-CN"/>
              <a:t>单击此处编辑母版文本样式</a:t>
            </a:r>
          </a:p>
          <a:p>
            <a:pPr>
              <a:defRPr/>
            </a:pPr>
            <a:r>
              <a:rPr lang="zh-CN"/>
              <a:t>第二级</a:t>
            </a:r>
          </a:p>
          <a:p>
            <a:pPr>
              <a:defRPr/>
            </a:pPr>
            <a:r>
              <a:rPr lang="zh-CN"/>
              <a:t>第三级</a:t>
            </a:r>
          </a:p>
          <a:p>
            <a:pPr>
              <a:defRPr/>
            </a:pPr>
            <a:r>
              <a:rPr lang="zh-CN"/>
              <a:t>第四级</a:t>
            </a:r>
          </a:p>
          <a:p>
            <a:pPr>
              <a:defRPr/>
            </a:pPr>
            <a:r>
              <a:rPr lang="zh-CN"/>
              <a:t>第五级</a:t>
            </a:r>
          </a:p>
        </p:txBody>
      </p:sp>
      <p:sp>
        <p:nvSpPr>
          <p:cNvPr id="2054"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buFont typeface="Arial" panose="020B0604020202020204" pitchFamily="34" charset="0"/>
              <a:buNone/>
              <a:defRPr sz="1200">
                <a:latin typeface="微软雅黑" panose="020B0503020204020204" pitchFamily="34" charset="-122"/>
                <a:ea typeface="微软雅黑" panose="020B0503020204020204" pitchFamily="34" charset="-122"/>
              </a:defRPr>
            </a:lvl1pPr>
          </a:lstStyle>
          <a:p>
            <a:pPr>
              <a:defRPr/>
            </a:pPr>
            <a:endParaRPr lang="zh-CN" altLang="zh-CN"/>
          </a:p>
        </p:txBody>
      </p:sp>
      <p:sp>
        <p:nvSpPr>
          <p:cNvPr id="2055"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buFont typeface="Arial" panose="020B0604020202020204" pitchFamily="34" charset="0"/>
              <a:buNone/>
              <a:defRPr>
                <a:latin typeface="Arial" panose="020B0604020202020204" pitchFamily="34" charset="0"/>
              </a:defRPr>
            </a:lvl1pPr>
          </a:lstStyle>
          <a:p>
            <a:pPr>
              <a:defRPr/>
            </a:pPr>
            <a:fld id="{AFC2693B-4418-4B86-85A9-0187A7EDD210}" type="slidenum">
              <a:rPr lang="zh-CN" altLang="en-US"/>
              <a:t>‹#›</a:t>
            </a:fld>
            <a:endParaRPr lang="zh-CN" altLang="en-US" sz="120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1"/>
          </p:nvPr>
        </p:nvSpPr>
        <p:spPr/>
        <p:txBody>
          <a:bodyPr/>
          <a:lstStyle/>
          <a:p>
            <a:pPr>
              <a:defRPr/>
            </a:pPr>
            <a:fld id="{AFC2693B-4418-4B86-85A9-0187A7EDD210}" type="slidenum">
              <a:rPr lang="zh-CN" altLang="en-US" smtClean="0"/>
              <a:t>1</a:t>
            </a:fld>
            <a:endParaRPr lang="zh-CN" altLang="en-US" sz="1200">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12</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9313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13</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1467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14</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28035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15</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5672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16</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2560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17</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8685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18</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21613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19</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0930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20</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7053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21</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20825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2</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591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22</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73399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23</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25198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24</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03796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25</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345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26</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03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27</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85557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28</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7970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29</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4025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30</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6155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31</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2232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3</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50664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32</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9768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33</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2108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34</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5301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35</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19452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36</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3927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37</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211532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38</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12331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39</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3808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40</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40602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41</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6182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5</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90112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43</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69051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44</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658675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45</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28190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46</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4180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47</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15467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48</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55034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49</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5835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50</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239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51</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81012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52</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7476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6</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580692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53</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30639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54</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68165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55</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70811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56</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49721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57</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735266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58</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54340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59</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97095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60</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78135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8</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6144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9</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9859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10</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3078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
          </p:nvPr>
        </p:nvSpPr>
        <p:spPr/>
        <p:txBody>
          <a:bodyPr/>
          <a:lstStyle/>
          <a:p>
            <a:pPr>
              <a:defRPr/>
            </a:pPr>
            <a:fld id="{10C75559-2F05-4476-B9F5-FFA949C2C31B}" type="datetime1">
              <a:rPr lang="zh-CN" altLang="en-US" smtClean="0"/>
              <a:t>2020/1/3</a:t>
            </a:fld>
            <a:endParaRPr lang="zh-CN" altLang="en-US" sz="12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5"/>
          </p:nvPr>
        </p:nvSpPr>
        <p:spPr/>
        <p:txBody>
          <a:bodyPr/>
          <a:lstStyle/>
          <a:p>
            <a:pPr>
              <a:defRPr/>
            </a:pPr>
            <a:fld id="{AFC2693B-4418-4B86-85A9-0187A7EDD210}" type="slidenum">
              <a:rPr lang="zh-CN" altLang="en-US" smtClean="0"/>
              <a:t>11</a:t>
            </a:fld>
            <a:endParaRPr lang="zh-CN" altLang="en-US" sz="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67668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a:lvl1pPr>
          </a:lstStyle>
          <a:p>
            <a:pPr>
              <a:defRPr/>
            </a:pPr>
            <a:fld id="{FB2450C0-79DF-433D-8B7A-ECB2BDBCBE7D}" type="slidenum">
              <a:rPr lang="zh-CN" altLang="en-US"/>
              <a:t>‹#›</a:t>
            </a:fld>
            <a:endParaRPr lang="zh-CN" altLang="en-US" sz="1800">
              <a:solidFill>
                <a:schemeClr val="tx1"/>
              </a:solidFill>
              <a:latin typeface="Arial" panose="020B0604020202020204" pitchFamily="34" charset="0"/>
              <a:ea typeface="宋体" panose="02010600030101010101" pitchFamily="2" charset="-122"/>
            </a:endParaRPr>
          </a:p>
        </p:txBody>
      </p:sp>
      <p:sp>
        <p:nvSpPr>
          <p:cNvPr id="5" name="矩形 4"/>
          <p:cNvSpPr/>
          <p:nvPr userDrawn="1"/>
        </p:nvSpPr>
        <p:spPr>
          <a:xfrm>
            <a:off x="2346" y="-9550"/>
            <a:ext cx="9146539" cy="5144929"/>
          </a:xfrm>
          <a:prstGeom prst="rect">
            <a:avLst/>
          </a:prstGeom>
          <a:gradFill flip="none" rotWithShape="1">
            <a:gsLst>
              <a:gs pos="10000">
                <a:schemeClr val="bg1">
                  <a:alpha val="50000"/>
                </a:schemeClr>
              </a:gs>
              <a:gs pos="67000">
                <a:schemeClr val="bg1">
                  <a:lumMod val="85000"/>
                  <a:alpha val="25000"/>
                </a:schemeClr>
              </a:gs>
              <a:gs pos="100000">
                <a:schemeClr val="bg1">
                  <a:lumMod val="65000"/>
                  <a:alpha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15"/>
          <p:cNvSpPr txBox="1"/>
          <p:nvPr userDrawn="1"/>
        </p:nvSpPr>
        <p:spPr>
          <a:xfrm>
            <a:off x="8561134" y="4826600"/>
            <a:ext cx="605911" cy="338524"/>
          </a:xfrm>
          <a:prstGeom prst="rect">
            <a:avLst/>
          </a:prstGeom>
          <a:noFill/>
        </p:spPr>
        <p:txBody>
          <a:bodyPr wrap="square" lIns="91411" tIns="45705" rIns="91411" bIns="45705" rtlCol="0">
            <a:spAutoFit/>
          </a:bodyPr>
          <a:lstStyle/>
          <a:p>
            <a:pPr algn="ctr"/>
            <a:fld id="{2EEF1883-7A0E-4F66-9932-E581691AD397}" type="slidenum">
              <a:rPr lang="zh-CN" altLang="en-US" sz="1600" b="1" smtClean="0">
                <a:solidFill>
                  <a:schemeClr val="tx2">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a:t>
            </a:fld>
            <a:r>
              <a:rPr lang="zh-CN" altLang="en-US" sz="1600" dirty="0">
                <a:solidFill>
                  <a:schemeClr val="tx2">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600" b="0" dirty="0">
              <a:solidFill>
                <a:schemeClr val="tx2">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2" name="图片 1" descr="270-270"/>
          <p:cNvPicPr>
            <a:picLocks noChangeAspect="1"/>
          </p:cNvPicPr>
          <p:nvPr userDrawn="1"/>
        </p:nvPicPr>
        <p:blipFill>
          <a:blip r:embed="rId2" cstate="print"/>
          <a:stretch>
            <a:fillRect/>
          </a:stretch>
        </p:blipFill>
        <p:spPr>
          <a:xfrm>
            <a:off x="7716540" y="0"/>
            <a:ext cx="500066" cy="500066"/>
          </a:xfrm>
          <a:prstGeom prst="rect">
            <a:avLst/>
          </a:prstGeom>
        </p:spPr>
      </p:pic>
      <p:sp>
        <p:nvSpPr>
          <p:cNvPr id="10" name="TextBox 4"/>
          <p:cNvSpPr txBox="1"/>
          <p:nvPr userDrawn="1"/>
        </p:nvSpPr>
        <p:spPr>
          <a:xfrm>
            <a:off x="8288044" y="71420"/>
            <a:ext cx="1428760" cy="245745"/>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zh-CN" altLang="en-US" sz="1600" b="1" i="0" spc="0" dirty="0">
                <a:ln w="0">
                  <a:noFill/>
                </a:ln>
                <a:solidFill>
                  <a:srgbClr val="28A7E1"/>
                </a:solidFill>
                <a:latin typeface="微软雅黑" panose="020B0503020204020204" pitchFamily="34" charset="-122"/>
                <a:ea typeface="微软雅黑" panose="020B0503020204020204" pitchFamily="34" charset="-122"/>
              </a:rPr>
              <a:t>马哥教育</a:t>
            </a:r>
          </a:p>
        </p:txBody>
      </p:sp>
      <p:sp>
        <p:nvSpPr>
          <p:cNvPr id="11" name="TextBox 4"/>
          <p:cNvSpPr txBox="1"/>
          <p:nvPr userDrawn="1"/>
        </p:nvSpPr>
        <p:spPr>
          <a:xfrm>
            <a:off x="8244895" y="285734"/>
            <a:ext cx="4400550" cy="168910"/>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100" i="0" spc="0" dirty="0">
                <a:ln w="0">
                  <a:noFill/>
                </a:ln>
                <a:solidFill>
                  <a:schemeClr val="tx1">
                    <a:lumMod val="75000"/>
                    <a:lumOff val="25000"/>
                  </a:schemeClr>
                </a:solidFill>
                <a:latin typeface="+mn-lt"/>
                <a:ea typeface="+mn-lt"/>
              </a:rPr>
              <a:t>magedu.com</a:t>
            </a:r>
            <a:endParaRPr lang="zh-CN" altLang="en-US" sz="1100" i="0" spc="0" dirty="0">
              <a:ln w="0">
                <a:noFill/>
              </a:ln>
              <a:solidFill>
                <a:schemeClr val="tx1">
                  <a:lumMod val="75000"/>
                  <a:lumOff val="25000"/>
                </a:schemeClr>
              </a:solidFill>
              <a:latin typeface="+mn-lt"/>
              <a:ea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a:lvl1pPr>
          </a:lstStyle>
          <a:p>
            <a:pPr>
              <a:defRPr/>
            </a:pPr>
            <a:fld id="{FB2450C0-79DF-433D-8B7A-ECB2BDBCBE7D}" type="slidenum">
              <a:rPr lang="zh-CN" altLang="en-US"/>
              <a:t>‹#›</a:t>
            </a:fld>
            <a:endParaRPr lang="zh-CN" altLang="en-US" sz="1800">
              <a:solidFill>
                <a:schemeClr val="tx1"/>
              </a:solidFill>
              <a:latin typeface="Arial" panose="020B0604020202020204" pitchFamily="34" charset="0"/>
              <a:ea typeface="宋体" panose="02010600030101010101" pitchFamily="2" charset="-122"/>
            </a:endParaRPr>
          </a:p>
        </p:txBody>
      </p:sp>
      <p:sp>
        <p:nvSpPr>
          <p:cNvPr id="5" name="矩形 4"/>
          <p:cNvSpPr/>
          <p:nvPr userDrawn="1"/>
        </p:nvSpPr>
        <p:spPr>
          <a:xfrm>
            <a:off x="-2539" y="0"/>
            <a:ext cx="9146539" cy="5144929"/>
          </a:xfrm>
          <a:prstGeom prst="rect">
            <a:avLst/>
          </a:prstGeom>
          <a:gradFill flip="none" rotWithShape="1">
            <a:gsLst>
              <a:gs pos="10000">
                <a:schemeClr val="bg1">
                  <a:alpha val="50000"/>
                </a:schemeClr>
              </a:gs>
              <a:gs pos="67000">
                <a:schemeClr val="bg1">
                  <a:lumMod val="85000"/>
                  <a:alpha val="25000"/>
                </a:schemeClr>
              </a:gs>
              <a:gs pos="100000">
                <a:schemeClr val="bg1">
                  <a:lumMod val="65000"/>
                  <a:alpha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22" name="矩形 22"/>
          <p:cNvSpPr/>
          <p:nvPr userDrawn="1"/>
        </p:nvSpPr>
        <p:spPr>
          <a:xfrm>
            <a:off x="-2540" y="885825"/>
            <a:ext cx="1196975" cy="2982595"/>
          </a:xfrm>
          <a:prstGeom prst="rect">
            <a:avLst/>
          </a:prstGeom>
          <a:solidFill>
            <a:srgbClr val="202731"/>
          </a:solidFill>
          <a:ln w="9525">
            <a:noFill/>
          </a:ln>
        </p:spPr>
        <p:txBody>
          <a:bodyPr anchor="ctr"/>
          <a:lstStyle/>
          <a:p>
            <a:pPr lvl="0" algn="ctr" eaLnBrk="1" hangingPunct="1"/>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5123" name="平行四边形 17"/>
          <p:cNvSpPr/>
          <p:nvPr userDrawn="1"/>
        </p:nvSpPr>
        <p:spPr>
          <a:xfrm flipH="1">
            <a:off x="1194435" y="3238500"/>
            <a:ext cx="4352925" cy="1906270"/>
          </a:xfrm>
          <a:prstGeom prst="parallelogram">
            <a:avLst>
              <a:gd name="adj" fmla="val 56354"/>
            </a:avLst>
          </a:prstGeom>
          <a:solidFill>
            <a:srgbClr val="00A1D8"/>
          </a:solidFill>
          <a:ln w="9525">
            <a:noFill/>
          </a:ln>
        </p:spPr>
        <p:txBody>
          <a:bodyPr anchor="ctr"/>
          <a:lstStyle/>
          <a:p>
            <a:pPr lvl="0" algn="ctr" eaLnBrk="1" hangingPunct="1"/>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5124" name="任意多边形 16"/>
          <p:cNvSpPr/>
          <p:nvPr userDrawn="1"/>
        </p:nvSpPr>
        <p:spPr>
          <a:xfrm>
            <a:off x="-328930" y="635"/>
            <a:ext cx="8116570" cy="5144135"/>
          </a:xfrm>
          <a:custGeom>
            <a:avLst/>
            <a:gdLst>
              <a:gd name="txL" fmla="*/ 0 w 8834718"/>
              <a:gd name="txT" fmla="*/ 0 h 6858000"/>
              <a:gd name="txR" fmla="*/ 8834718 w 8834718"/>
              <a:gd name="txB" fmla="*/ 6858000 h 6858000"/>
            </a:gdLst>
            <a:ahLst/>
            <a:cxnLst>
              <a:cxn ang="0">
                <a:pos x="2682087" y="0"/>
              </a:cxn>
              <a:cxn ang="0">
                <a:pos x="8834438" y="0"/>
              </a:cxn>
              <a:cxn ang="0">
                <a:pos x="4969050" y="6858000"/>
              </a:cxn>
              <a:cxn ang="0">
                <a:pos x="0" y="6858000"/>
              </a:cxn>
              <a:cxn ang="0">
                <a:pos x="0" y="4758573"/>
              </a:cxn>
            </a:cxnLst>
            <a:rect l="txL" t="txT" r="txR" b="txB"/>
            <a:pathLst>
              <a:path w="8834718" h="6858000">
                <a:moveTo>
                  <a:pt x="2682171" y="0"/>
                </a:moveTo>
                <a:lnTo>
                  <a:pt x="8834718" y="0"/>
                </a:lnTo>
                <a:lnTo>
                  <a:pt x="4969206" y="6858000"/>
                </a:lnTo>
                <a:lnTo>
                  <a:pt x="0" y="6858000"/>
                </a:lnTo>
                <a:lnTo>
                  <a:pt x="0" y="4758575"/>
                </a:lnTo>
                <a:close/>
              </a:path>
            </a:pathLst>
          </a:custGeom>
          <a:blipFill rotWithShape="1">
            <a:blip r:embed="rId2"/>
            <a:stretch>
              <a:fillRect/>
            </a:stretch>
          </a:blipFill>
          <a:ln w="9525">
            <a:noFill/>
          </a:ln>
        </p:spPr>
        <p:txBody>
          <a:bodyPr anchor="ctr"/>
          <a:lstStyle/>
          <a:p>
            <a:pPr lvl="0" algn="ctr" eaLnBrk="1" hangingPunct="1"/>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5125" name="平行四边形 18"/>
          <p:cNvSpPr/>
          <p:nvPr userDrawn="1"/>
        </p:nvSpPr>
        <p:spPr>
          <a:xfrm>
            <a:off x="548640" y="1905"/>
            <a:ext cx="3117215" cy="1906270"/>
          </a:xfrm>
          <a:prstGeom prst="parallelogram">
            <a:avLst>
              <a:gd name="adj" fmla="val 56350"/>
            </a:avLst>
          </a:prstGeom>
          <a:solidFill>
            <a:srgbClr val="3F3E40"/>
          </a:solidFill>
          <a:ln w="9525">
            <a:noFill/>
          </a:ln>
        </p:spPr>
        <p:txBody>
          <a:bodyPr anchor="ctr"/>
          <a:lstStyle/>
          <a:p>
            <a:pPr lvl="0" algn="ctr" eaLnBrk="1" hangingPunct="1"/>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5126" name="平行四边形 19"/>
          <p:cNvSpPr/>
          <p:nvPr userDrawn="1"/>
        </p:nvSpPr>
        <p:spPr>
          <a:xfrm>
            <a:off x="-2540" y="356235"/>
            <a:ext cx="1693545" cy="1551940"/>
          </a:xfrm>
          <a:prstGeom prst="parallelogram">
            <a:avLst>
              <a:gd name="adj" fmla="val 56361"/>
            </a:avLst>
          </a:prstGeom>
          <a:solidFill>
            <a:srgbClr val="D6DADD"/>
          </a:solidFill>
          <a:ln w="9525">
            <a:noFill/>
          </a:ln>
        </p:spPr>
        <p:txBody>
          <a:bodyPr anchor="ctr"/>
          <a:lstStyle/>
          <a:p>
            <a:pPr lvl="0" algn="ctr" eaLnBrk="1" hangingPunct="1"/>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5127" name="任意多边形 21"/>
          <p:cNvSpPr/>
          <p:nvPr userDrawn="1"/>
        </p:nvSpPr>
        <p:spPr>
          <a:xfrm flipH="1">
            <a:off x="-2540" y="0"/>
            <a:ext cx="3505200" cy="1906270"/>
          </a:xfrm>
          <a:custGeom>
            <a:avLst/>
            <a:gdLst>
              <a:gd name="txL" fmla="*/ 0 w 4424081"/>
              <a:gd name="txT" fmla="*/ 0 h 2946082"/>
              <a:gd name="txR" fmla="*/ 4424081 w 4424081"/>
              <a:gd name="txB" fmla="*/ 2946082 h 2946082"/>
            </a:gdLst>
            <a:ahLst/>
            <a:cxnLst>
              <a:cxn ang="0">
                <a:pos x="4424363" y="0"/>
              </a:cxn>
              <a:cxn ang="0">
                <a:pos x="1660665" y="0"/>
              </a:cxn>
              <a:cxn ang="0">
                <a:pos x="0" y="2946400"/>
              </a:cxn>
              <a:cxn ang="0">
                <a:pos x="3382302" y="2946400"/>
              </a:cxn>
              <a:cxn ang="0">
                <a:pos x="4424363" y="1097547"/>
              </a:cxn>
            </a:cxnLst>
            <a:rect l="txL" t="txT" r="txR" b="txB"/>
            <a:pathLst>
              <a:path w="4424081" h="2946082">
                <a:moveTo>
                  <a:pt x="4424081" y="0"/>
                </a:moveTo>
                <a:lnTo>
                  <a:pt x="1660559" y="0"/>
                </a:lnTo>
                <a:lnTo>
                  <a:pt x="0" y="2946082"/>
                </a:lnTo>
                <a:lnTo>
                  <a:pt x="3382087" y="2946082"/>
                </a:lnTo>
                <a:lnTo>
                  <a:pt x="4424081" y="1097428"/>
                </a:lnTo>
                <a:close/>
              </a:path>
            </a:pathLst>
          </a:custGeom>
          <a:solidFill>
            <a:srgbClr val="00A1D8"/>
          </a:solidFill>
          <a:ln w="9525">
            <a:noFill/>
          </a:ln>
        </p:spPr>
        <p:txBody>
          <a:bodyPr anchor="ctr"/>
          <a:lstStyle/>
          <a:p>
            <a:pPr lvl="0" algn="ctr" eaLnBrk="1" hangingPunct="1"/>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5128" name="文本框 23"/>
          <p:cNvSpPr/>
          <p:nvPr userDrawn="1"/>
        </p:nvSpPr>
        <p:spPr>
          <a:xfrm>
            <a:off x="1194435" y="587375"/>
            <a:ext cx="2355850" cy="1320800"/>
          </a:xfrm>
          <a:prstGeom prst="rect">
            <a:avLst/>
          </a:prstGeom>
          <a:noFill/>
          <a:ln w="9525">
            <a:noFill/>
          </a:ln>
        </p:spPr>
        <p:txBody>
          <a:bodyPr wrap="square">
            <a:spAutoFit/>
          </a:bodyPr>
          <a:lstStyle/>
          <a:p>
            <a:pPr lvl="0" eaLnBrk="1" hangingPunct="1"/>
            <a:r>
              <a:rPr lang="en-US" altLang="zh-CN" sz="8000" b="1" dirty="0">
                <a:solidFill>
                  <a:schemeClr val="bg1"/>
                </a:solidFill>
                <a:latin typeface="Impact" panose="020B0806030902050204" pitchFamily="34" charset="0"/>
                <a:ea typeface="宋体" panose="02010600030101010101" pitchFamily="2" charset="-122"/>
                <a:sym typeface="Impact" panose="020B0806030902050204" pitchFamily="34" charset="0"/>
              </a:rPr>
              <a:t>01</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5" name="矩形 4"/>
          <p:cNvSpPr/>
          <p:nvPr userDrawn="1"/>
        </p:nvSpPr>
        <p:spPr>
          <a:xfrm>
            <a:off x="-2539" y="0"/>
            <a:ext cx="9146539" cy="5144929"/>
          </a:xfrm>
          <a:prstGeom prst="rect">
            <a:avLst/>
          </a:prstGeom>
          <a:gradFill flip="none" rotWithShape="1">
            <a:gsLst>
              <a:gs pos="10000">
                <a:schemeClr val="bg1">
                  <a:alpha val="50000"/>
                </a:schemeClr>
              </a:gs>
              <a:gs pos="67000">
                <a:schemeClr val="bg1">
                  <a:lumMod val="85000"/>
                  <a:alpha val="25000"/>
                </a:schemeClr>
              </a:gs>
              <a:gs pos="100000">
                <a:schemeClr val="bg1">
                  <a:lumMod val="65000"/>
                  <a:alpha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5"/>
          <p:cNvSpPr txBox="1"/>
          <p:nvPr userDrawn="1"/>
        </p:nvSpPr>
        <p:spPr>
          <a:xfrm>
            <a:off x="8574409" y="4814956"/>
            <a:ext cx="605911" cy="276969"/>
          </a:xfrm>
          <a:prstGeom prst="rect">
            <a:avLst/>
          </a:prstGeom>
          <a:noFill/>
        </p:spPr>
        <p:txBody>
          <a:bodyPr wrap="square" lIns="91411" tIns="45705" rIns="91411" bIns="45705" rtlCol="0">
            <a:spAutoFit/>
          </a:bodyPr>
          <a:lstStyle/>
          <a:p>
            <a:pPr algn="ctr"/>
            <a:fld id="{2EEF1883-7A0E-4F66-9932-E581691AD397}" type="slidenum">
              <a:rPr lang="zh-CN" altLang="en-US" sz="1200" b="1" smtClean="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a:t>
            </a:fld>
            <a:r>
              <a:rPr lang="zh-CN" altLang="en-US" sz="120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200" b="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nvGrpSpPr>
          <p:cNvPr id="7171" name="组合 3"/>
          <p:cNvGrpSpPr/>
          <p:nvPr userDrawn="1"/>
        </p:nvGrpSpPr>
        <p:grpSpPr bwMode="auto">
          <a:xfrm>
            <a:off x="1338263" y="0"/>
            <a:ext cx="922337" cy="550863"/>
            <a:chOff x="0" y="0"/>
            <a:chExt cx="1165289" cy="968188"/>
          </a:xfrm>
        </p:grpSpPr>
        <p:sp>
          <p:nvSpPr>
            <p:cNvPr id="7172" name="平行四边形 18"/>
            <p:cNvSpPr>
              <a:spLocks noChangeArrowheads="1"/>
            </p:cNvSpPr>
            <p:nvPr/>
          </p:nvSpPr>
          <p:spPr bwMode="auto">
            <a:xfrm flipH="1" flipV="1">
              <a:off x="155649" y="0"/>
              <a:ext cx="1009640" cy="968188"/>
            </a:xfrm>
            <a:prstGeom prst="parallelogram">
              <a:avLst>
                <a:gd name="adj" fmla="val 56360"/>
              </a:avLst>
            </a:prstGeom>
            <a:solidFill>
              <a:srgbClr val="3F3E4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173" name="平行四边形 16"/>
            <p:cNvSpPr>
              <a:spLocks noChangeArrowheads="1"/>
            </p:cNvSpPr>
            <p:nvPr/>
          </p:nvSpPr>
          <p:spPr bwMode="auto">
            <a:xfrm flipH="1" flipV="1">
              <a:off x="0" y="1"/>
              <a:ext cx="827231" cy="793268"/>
            </a:xfrm>
            <a:prstGeom prst="parallelogram">
              <a:avLst>
                <a:gd name="adj" fmla="val 56360"/>
              </a:avLst>
            </a:prstGeom>
            <a:solidFill>
              <a:srgbClr val="00A1D8"/>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174" name="平行四边形 15"/>
            <p:cNvSpPr>
              <a:spLocks noChangeArrowheads="1"/>
            </p:cNvSpPr>
            <p:nvPr/>
          </p:nvSpPr>
          <p:spPr bwMode="auto">
            <a:xfrm flipH="1" flipV="1">
              <a:off x="216160" y="1"/>
              <a:ext cx="676827" cy="649039"/>
            </a:xfrm>
            <a:prstGeom prst="parallelogram">
              <a:avLst>
                <a:gd name="adj" fmla="val 56360"/>
              </a:avLst>
            </a:prstGeom>
            <a:solidFill>
              <a:srgbClr val="D6DAD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7175" name="组合 22"/>
          <p:cNvGrpSpPr/>
          <p:nvPr userDrawn="1"/>
        </p:nvGrpSpPr>
        <p:grpSpPr bwMode="auto">
          <a:xfrm>
            <a:off x="6796405" y="0"/>
            <a:ext cx="923925" cy="550863"/>
            <a:chOff x="0" y="0"/>
            <a:chExt cx="1165289" cy="968188"/>
          </a:xfrm>
        </p:grpSpPr>
        <p:sp>
          <p:nvSpPr>
            <p:cNvPr id="7176" name="平行四边形 23"/>
            <p:cNvSpPr>
              <a:spLocks noChangeArrowheads="1"/>
            </p:cNvSpPr>
            <p:nvPr/>
          </p:nvSpPr>
          <p:spPr bwMode="auto">
            <a:xfrm flipH="1" flipV="1">
              <a:off x="155649" y="0"/>
              <a:ext cx="1009640" cy="968188"/>
            </a:xfrm>
            <a:prstGeom prst="parallelogram">
              <a:avLst>
                <a:gd name="adj" fmla="val 56360"/>
              </a:avLst>
            </a:prstGeom>
            <a:solidFill>
              <a:srgbClr val="3F3E4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177" name="平行四边形 26"/>
            <p:cNvSpPr>
              <a:spLocks noChangeArrowheads="1"/>
            </p:cNvSpPr>
            <p:nvPr/>
          </p:nvSpPr>
          <p:spPr bwMode="auto">
            <a:xfrm flipH="1" flipV="1">
              <a:off x="0" y="1"/>
              <a:ext cx="827231" cy="793268"/>
            </a:xfrm>
            <a:prstGeom prst="parallelogram">
              <a:avLst>
                <a:gd name="adj" fmla="val 56360"/>
              </a:avLst>
            </a:prstGeom>
            <a:solidFill>
              <a:srgbClr val="00A1D8"/>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178" name="平行四边形 32"/>
            <p:cNvSpPr>
              <a:spLocks noChangeArrowheads="1"/>
            </p:cNvSpPr>
            <p:nvPr/>
          </p:nvSpPr>
          <p:spPr bwMode="auto">
            <a:xfrm flipH="1" flipV="1">
              <a:off x="216160" y="1"/>
              <a:ext cx="676827" cy="649039"/>
            </a:xfrm>
            <a:prstGeom prst="parallelogram">
              <a:avLst>
                <a:gd name="adj" fmla="val 56360"/>
              </a:avLst>
            </a:prstGeom>
            <a:solidFill>
              <a:srgbClr val="D6DAD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2" name="图片 1" descr="270-270"/>
          <p:cNvPicPr>
            <a:picLocks noChangeAspect="1"/>
          </p:cNvPicPr>
          <p:nvPr userDrawn="1"/>
        </p:nvPicPr>
        <p:blipFill>
          <a:blip r:embed="rId2" cstate="print"/>
          <a:stretch>
            <a:fillRect/>
          </a:stretch>
        </p:blipFill>
        <p:spPr>
          <a:xfrm>
            <a:off x="7716540" y="0"/>
            <a:ext cx="500066" cy="500066"/>
          </a:xfrm>
          <a:prstGeom prst="rect">
            <a:avLst/>
          </a:prstGeom>
        </p:spPr>
      </p:pic>
      <p:sp>
        <p:nvSpPr>
          <p:cNvPr id="3" name="TextBox 4"/>
          <p:cNvSpPr txBox="1"/>
          <p:nvPr userDrawn="1"/>
        </p:nvSpPr>
        <p:spPr>
          <a:xfrm>
            <a:off x="8288044" y="71420"/>
            <a:ext cx="1428760" cy="245745"/>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zh-CN" altLang="en-US" sz="1600" b="1" i="0" spc="0" dirty="0">
                <a:ln w="0">
                  <a:noFill/>
                </a:ln>
                <a:solidFill>
                  <a:srgbClr val="28A7E1"/>
                </a:solidFill>
                <a:latin typeface="微软雅黑" panose="020B0503020204020204" pitchFamily="34" charset="-122"/>
                <a:ea typeface="微软雅黑" panose="020B0503020204020204" pitchFamily="34" charset="-122"/>
              </a:rPr>
              <a:t>马哥教育</a:t>
            </a:r>
          </a:p>
        </p:txBody>
      </p:sp>
      <p:sp>
        <p:nvSpPr>
          <p:cNvPr id="4" name="TextBox 4"/>
          <p:cNvSpPr txBox="1"/>
          <p:nvPr userDrawn="1"/>
        </p:nvSpPr>
        <p:spPr>
          <a:xfrm>
            <a:off x="8244895" y="285734"/>
            <a:ext cx="4400550" cy="168910"/>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100" i="0" spc="0" dirty="0">
                <a:ln w="0">
                  <a:noFill/>
                </a:ln>
                <a:solidFill>
                  <a:schemeClr val="tx1">
                    <a:lumMod val="75000"/>
                    <a:lumOff val="25000"/>
                  </a:schemeClr>
                </a:solidFill>
                <a:latin typeface="+mn-lt"/>
                <a:ea typeface="+mn-lt"/>
              </a:rPr>
              <a:t>magedu.com</a:t>
            </a:r>
            <a:endParaRPr lang="zh-CN" altLang="en-US" sz="1100" i="0" spc="0" dirty="0">
              <a:ln w="0">
                <a:noFill/>
              </a:ln>
              <a:solidFill>
                <a:schemeClr val="tx1">
                  <a:lumMod val="75000"/>
                  <a:lumOff val="25000"/>
                </a:schemeClr>
              </a:solidFill>
              <a:latin typeface="+mn-lt"/>
              <a:ea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5" name="矩形 4"/>
          <p:cNvSpPr/>
          <p:nvPr userDrawn="1"/>
        </p:nvSpPr>
        <p:spPr>
          <a:xfrm>
            <a:off x="-2539" y="0"/>
            <a:ext cx="9146539" cy="5144929"/>
          </a:xfrm>
          <a:prstGeom prst="rect">
            <a:avLst/>
          </a:prstGeom>
          <a:gradFill flip="none" rotWithShape="1">
            <a:gsLst>
              <a:gs pos="10000">
                <a:schemeClr val="bg1">
                  <a:alpha val="50000"/>
                </a:schemeClr>
              </a:gs>
              <a:gs pos="67000">
                <a:schemeClr val="bg1">
                  <a:lumMod val="85000"/>
                  <a:alpha val="25000"/>
                </a:schemeClr>
              </a:gs>
              <a:gs pos="100000">
                <a:schemeClr val="bg1">
                  <a:lumMod val="65000"/>
                  <a:alpha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20"/>
          <p:cNvSpPr>
            <a:spLocks noChangeArrowheads="1"/>
          </p:cNvSpPr>
          <p:nvPr userDrawn="1"/>
        </p:nvSpPr>
        <p:spPr bwMode="auto">
          <a:xfrm>
            <a:off x="107690" y="120155"/>
            <a:ext cx="59022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5400" dirty="0">
                <a:solidFill>
                  <a:srgbClr val="28A7E1"/>
                </a:solidFill>
                <a:sym typeface="微软雅黑" panose="020B0503020204020204" pitchFamily="34" charset="-122"/>
              </a:rPr>
              <a:t>2</a:t>
            </a:r>
          </a:p>
        </p:txBody>
      </p:sp>
      <p:sp>
        <p:nvSpPr>
          <p:cNvPr id="12" name="Freeform 170"/>
          <p:cNvSpPr>
            <a:spLocks noEditPoints="1"/>
          </p:cNvSpPr>
          <p:nvPr userDrawn="1"/>
        </p:nvSpPr>
        <p:spPr bwMode="auto">
          <a:xfrm>
            <a:off x="651485" y="120155"/>
            <a:ext cx="387383" cy="405513"/>
          </a:xfrm>
          <a:custGeom>
            <a:avLst/>
            <a:gdLst>
              <a:gd name="T0" fmla="*/ 156 w 203"/>
              <a:gd name="T1" fmla="*/ 26 h 214"/>
              <a:gd name="T2" fmla="*/ 166 w 203"/>
              <a:gd name="T3" fmla="*/ 7 h 214"/>
              <a:gd name="T4" fmla="*/ 138 w 203"/>
              <a:gd name="T5" fmla="*/ 18 h 214"/>
              <a:gd name="T6" fmla="*/ 7 w 203"/>
              <a:gd name="T7" fmla="*/ 145 h 214"/>
              <a:gd name="T8" fmla="*/ 28 w 203"/>
              <a:gd name="T9" fmla="*/ 203 h 214"/>
              <a:gd name="T10" fmla="*/ 28 w 203"/>
              <a:gd name="T11" fmla="*/ 156 h 214"/>
              <a:gd name="T12" fmla="*/ 100 w 203"/>
              <a:gd name="T13" fmla="*/ 104 h 214"/>
              <a:gd name="T14" fmla="*/ 106 w 203"/>
              <a:gd name="T15" fmla="*/ 84 h 214"/>
              <a:gd name="T16" fmla="*/ 80 w 203"/>
              <a:gd name="T17" fmla="*/ 95 h 214"/>
              <a:gd name="T18" fmla="*/ 69 w 203"/>
              <a:gd name="T19" fmla="*/ 91 h 214"/>
              <a:gd name="T20" fmla="*/ 106 w 203"/>
              <a:gd name="T21" fmla="*/ 76 h 214"/>
              <a:gd name="T22" fmla="*/ 121 w 203"/>
              <a:gd name="T23" fmla="*/ 82 h 214"/>
              <a:gd name="T24" fmla="*/ 121 w 203"/>
              <a:gd name="T25" fmla="*/ 18 h 214"/>
              <a:gd name="T26" fmla="*/ 164 w 203"/>
              <a:gd name="T27" fmla="*/ 0 h 214"/>
              <a:gd name="T28" fmla="*/ 166 w 203"/>
              <a:gd name="T29" fmla="*/ 0 h 214"/>
              <a:gd name="T30" fmla="*/ 203 w 203"/>
              <a:gd name="T31" fmla="*/ 18 h 214"/>
              <a:gd name="T32" fmla="*/ 158 w 203"/>
              <a:gd name="T33" fmla="*/ 171 h 214"/>
              <a:gd name="T34" fmla="*/ 145 w 203"/>
              <a:gd name="T35" fmla="*/ 164 h 214"/>
              <a:gd name="T36" fmla="*/ 97 w 203"/>
              <a:gd name="T37" fmla="*/ 192 h 214"/>
              <a:gd name="T38" fmla="*/ 82 w 203"/>
              <a:gd name="T39" fmla="*/ 184 h 214"/>
              <a:gd name="T40" fmla="*/ 35 w 203"/>
              <a:gd name="T41" fmla="*/ 214 h 214"/>
              <a:gd name="T42" fmla="*/ 3 w 203"/>
              <a:gd name="T43" fmla="*/ 199 h 214"/>
              <a:gd name="T44" fmla="*/ 0 w 203"/>
              <a:gd name="T45" fmla="*/ 194 h 214"/>
              <a:gd name="T46" fmla="*/ 0 w 203"/>
              <a:gd name="T47" fmla="*/ 134 h 214"/>
              <a:gd name="T48" fmla="*/ 44 w 203"/>
              <a:gd name="T49" fmla="*/ 117 h 214"/>
              <a:gd name="T50" fmla="*/ 46 w 203"/>
              <a:gd name="T51" fmla="*/ 117 h 214"/>
              <a:gd name="T52" fmla="*/ 82 w 203"/>
              <a:gd name="T53" fmla="*/ 134 h 214"/>
              <a:gd name="T54" fmla="*/ 91 w 203"/>
              <a:gd name="T55" fmla="*/ 181 h 214"/>
              <a:gd name="T56" fmla="*/ 69 w 203"/>
              <a:gd name="T57" fmla="*/ 104 h 214"/>
              <a:gd name="T58" fmla="*/ 63 w 203"/>
              <a:gd name="T59" fmla="*/ 125 h 214"/>
              <a:gd name="T60" fmla="*/ 63 w 203"/>
              <a:gd name="T61" fmla="*/ 93 h 214"/>
              <a:gd name="T62" fmla="*/ 128 w 203"/>
              <a:gd name="T63" fmla="*/ 87 h 214"/>
              <a:gd name="T64" fmla="*/ 145 w 203"/>
              <a:gd name="T65" fmla="*/ 93 h 214"/>
              <a:gd name="T66" fmla="*/ 151 w 203"/>
              <a:gd name="T67" fmla="*/ 160 h 214"/>
              <a:gd name="T68" fmla="*/ 128 w 203"/>
              <a:gd name="T69" fmla="*/ 28 h 214"/>
              <a:gd name="T70" fmla="*/ 128 w 203"/>
              <a:gd name="T71" fmla="*/ 87 h 214"/>
              <a:gd name="T72" fmla="*/ 35 w 203"/>
              <a:gd name="T73" fmla="*/ 145 h 214"/>
              <a:gd name="T74" fmla="*/ 44 w 203"/>
              <a:gd name="T75" fmla="*/ 125 h 214"/>
              <a:gd name="T76" fmla="*/ 18 w 203"/>
              <a:gd name="T77" fmla="*/ 136 h 214"/>
              <a:gd name="T78" fmla="*/ 158 w 203"/>
              <a:gd name="T79" fmla="*/ 33 h 214"/>
              <a:gd name="T80" fmla="*/ 158 w 203"/>
              <a:gd name="T81" fmla="*/ 3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3" h="214">
                <a:moveTo>
                  <a:pt x="138" y="18"/>
                </a:moveTo>
                <a:lnTo>
                  <a:pt x="156" y="26"/>
                </a:lnTo>
                <a:lnTo>
                  <a:pt x="186" y="18"/>
                </a:lnTo>
                <a:lnTo>
                  <a:pt x="166" y="7"/>
                </a:lnTo>
                <a:lnTo>
                  <a:pt x="138" y="18"/>
                </a:lnTo>
                <a:lnTo>
                  <a:pt x="138" y="18"/>
                </a:lnTo>
                <a:close/>
                <a:moveTo>
                  <a:pt x="28" y="156"/>
                </a:moveTo>
                <a:lnTo>
                  <a:pt x="7" y="145"/>
                </a:lnTo>
                <a:lnTo>
                  <a:pt x="7" y="192"/>
                </a:lnTo>
                <a:lnTo>
                  <a:pt x="28" y="203"/>
                </a:lnTo>
                <a:lnTo>
                  <a:pt x="28" y="156"/>
                </a:lnTo>
                <a:lnTo>
                  <a:pt x="28" y="156"/>
                </a:lnTo>
                <a:close/>
                <a:moveTo>
                  <a:pt x="80" y="95"/>
                </a:moveTo>
                <a:lnTo>
                  <a:pt x="100" y="104"/>
                </a:lnTo>
                <a:lnTo>
                  <a:pt x="126" y="93"/>
                </a:lnTo>
                <a:lnTo>
                  <a:pt x="106" y="84"/>
                </a:lnTo>
                <a:lnTo>
                  <a:pt x="80" y="95"/>
                </a:lnTo>
                <a:lnTo>
                  <a:pt x="80" y="95"/>
                </a:lnTo>
                <a:close/>
                <a:moveTo>
                  <a:pt x="63" y="93"/>
                </a:moveTo>
                <a:lnTo>
                  <a:pt x="69" y="91"/>
                </a:lnTo>
                <a:lnTo>
                  <a:pt x="106" y="76"/>
                </a:lnTo>
                <a:lnTo>
                  <a:pt x="106" y="76"/>
                </a:lnTo>
                <a:lnTo>
                  <a:pt x="108" y="76"/>
                </a:lnTo>
                <a:lnTo>
                  <a:pt x="121" y="82"/>
                </a:lnTo>
                <a:lnTo>
                  <a:pt x="121" y="22"/>
                </a:lnTo>
                <a:lnTo>
                  <a:pt x="121" y="18"/>
                </a:lnTo>
                <a:lnTo>
                  <a:pt x="128" y="13"/>
                </a:lnTo>
                <a:lnTo>
                  <a:pt x="164" y="0"/>
                </a:lnTo>
                <a:lnTo>
                  <a:pt x="166" y="0"/>
                </a:lnTo>
                <a:lnTo>
                  <a:pt x="166" y="0"/>
                </a:lnTo>
                <a:lnTo>
                  <a:pt x="197" y="13"/>
                </a:lnTo>
                <a:lnTo>
                  <a:pt x="203" y="18"/>
                </a:lnTo>
                <a:lnTo>
                  <a:pt x="203" y="153"/>
                </a:lnTo>
                <a:lnTo>
                  <a:pt x="158" y="171"/>
                </a:lnTo>
                <a:lnTo>
                  <a:pt x="154" y="169"/>
                </a:lnTo>
                <a:lnTo>
                  <a:pt x="145" y="164"/>
                </a:lnTo>
                <a:lnTo>
                  <a:pt x="145" y="175"/>
                </a:lnTo>
                <a:lnTo>
                  <a:pt x="97" y="192"/>
                </a:lnTo>
                <a:lnTo>
                  <a:pt x="93" y="190"/>
                </a:lnTo>
                <a:lnTo>
                  <a:pt x="82" y="184"/>
                </a:lnTo>
                <a:lnTo>
                  <a:pt x="82" y="197"/>
                </a:lnTo>
                <a:lnTo>
                  <a:pt x="35" y="214"/>
                </a:lnTo>
                <a:lnTo>
                  <a:pt x="31" y="212"/>
                </a:lnTo>
                <a:lnTo>
                  <a:pt x="3" y="199"/>
                </a:lnTo>
                <a:lnTo>
                  <a:pt x="0" y="197"/>
                </a:lnTo>
                <a:lnTo>
                  <a:pt x="0" y="194"/>
                </a:lnTo>
                <a:lnTo>
                  <a:pt x="0" y="141"/>
                </a:lnTo>
                <a:lnTo>
                  <a:pt x="0" y="134"/>
                </a:lnTo>
                <a:lnTo>
                  <a:pt x="7" y="132"/>
                </a:lnTo>
                <a:lnTo>
                  <a:pt x="44" y="117"/>
                </a:lnTo>
                <a:lnTo>
                  <a:pt x="44" y="117"/>
                </a:lnTo>
                <a:lnTo>
                  <a:pt x="46" y="117"/>
                </a:lnTo>
                <a:lnTo>
                  <a:pt x="74" y="132"/>
                </a:lnTo>
                <a:lnTo>
                  <a:pt x="82" y="134"/>
                </a:lnTo>
                <a:lnTo>
                  <a:pt x="82" y="177"/>
                </a:lnTo>
                <a:lnTo>
                  <a:pt x="91" y="181"/>
                </a:lnTo>
                <a:lnTo>
                  <a:pt x="91" y="115"/>
                </a:lnTo>
                <a:lnTo>
                  <a:pt x="69" y="104"/>
                </a:lnTo>
                <a:lnTo>
                  <a:pt x="69" y="130"/>
                </a:lnTo>
                <a:lnTo>
                  <a:pt x="63" y="125"/>
                </a:lnTo>
                <a:lnTo>
                  <a:pt x="63" y="100"/>
                </a:lnTo>
                <a:lnTo>
                  <a:pt x="63" y="93"/>
                </a:lnTo>
                <a:lnTo>
                  <a:pt x="63" y="93"/>
                </a:lnTo>
                <a:close/>
                <a:moveTo>
                  <a:pt x="128" y="87"/>
                </a:moveTo>
                <a:lnTo>
                  <a:pt x="136" y="91"/>
                </a:lnTo>
                <a:lnTo>
                  <a:pt x="145" y="93"/>
                </a:lnTo>
                <a:lnTo>
                  <a:pt x="145" y="156"/>
                </a:lnTo>
                <a:lnTo>
                  <a:pt x="151" y="160"/>
                </a:lnTo>
                <a:lnTo>
                  <a:pt x="151" y="39"/>
                </a:lnTo>
                <a:lnTo>
                  <a:pt x="128" y="28"/>
                </a:lnTo>
                <a:lnTo>
                  <a:pt x="128" y="87"/>
                </a:lnTo>
                <a:lnTo>
                  <a:pt x="128" y="87"/>
                </a:lnTo>
                <a:close/>
                <a:moveTo>
                  <a:pt x="18" y="136"/>
                </a:moveTo>
                <a:lnTo>
                  <a:pt x="35" y="145"/>
                </a:lnTo>
                <a:lnTo>
                  <a:pt x="65" y="134"/>
                </a:lnTo>
                <a:lnTo>
                  <a:pt x="44" y="125"/>
                </a:lnTo>
                <a:lnTo>
                  <a:pt x="18" y="136"/>
                </a:lnTo>
                <a:lnTo>
                  <a:pt x="18" y="136"/>
                </a:lnTo>
                <a:close/>
                <a:moveTo>
                  <a:pt x="158" y="35"/>
                </a:moveTo>
                <a:lnTo>
                  <a:pt x="158" y="33"/>
                </a:lnTo>
                <a:lnTo>
                  <a:pt x="158" y="35"/>
                </a:lnTo>
                <a:lnTo>
                  <a:pt x="158" y="35"/>
                </a:lnTo>
                <a:lnTo>
                  <a:pt x="158" y="35"/>
                </a:lnTo>
                <a:close/>
              </a:path>
            </a:pathLst>
          </a:custGeom>
          <a:solidFill>
            <a:srgbClr val="28A7E1"/>
          </a:solidFill>
          <a:ln>
            <a:noFill/>
          </a:ln>
        </p:spPr>
        <p:txBody>
          <a:bodyPr vert="horz" wrap="square" lIns="91440" tIns="45720" rIns="91440" bIns="45720" numCol="1" anchor="t" anchorCtr="0" compatLnSpc="1"/>
          <a:lstStyle/>
          <a:p>
            <a:endParaRPr lang="zh-CN" altLang="en-US"/>
          </a:p>
        </p:txBody>
      </p:sp>
      <p:sp>
        <p:nvSpPr>
          <p:cNvPr id="9" name="TextBox 15"/>
          <p:cNvSpPr txBox="1"/>
          <p:nvPr userDrawn="1"/>
        </p:nvSpPr>
        <p:spPr>
          <a:xfrm>
            <a:off x="8574409" y="4814956"/>
            <a:ext cx="605911" cy="276969"/>
          </a:xfrm>
          <a:prstGeom prst="rect">
            <a:avLst/>
          </a:prstGeom>
          <a:noFill/>
        </p:spPr>
        <p:txBody>
          <a:bodyPr wrap="square" lIns="91411" tIns="45705" rIns="91411" bIns="45705" rtlCol="0">
            <a:spAutoFit/>
          </a:bodyPr>
          <a:lstStyle/>
          <a:p>
            <a:pPr algn="ctr"/>
            <a:fld id="{2EEF1883-7A0E-4F66-9932-E581691AD397}" type="slidenum">
              <a:rPr lang="zh-CN" altLang="en-US" sz="1200" b="1" smtClean="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a:t>
            </a:fld>
            <a:r>
              <a:rPr lang="zh-CN" altLang="en-US" sz="120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200" b="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sp>
        <p:nvSpPr>
          <p:cNvPr id="5" name="矩形 4"/>
          <p:cNvSpPr/>
          <p:nvPr userDrawn="1"/>
        </p:nvSpPr>
        <p:spPr>
          <a:xfrm>
            <a:off x="1" y="0"/>
            <a:ext cx="9144000" cy="5143501"/>
          </a:xfrm>
          <a:prstGeom prst="rect">
            <a:avLst/>
          </a:prstGeom>
          <a:gradFill flip="none" rotWithShape="1">
            <a:gsLst>
              <a:gs pos="10000">
                <a:schemeClr val="bg1">
                  <a:alpha val="50000"/>
                </a:schemeClr>
              </a:gs>
              <a:gs pos="67000">
                <a:schemeClr val="bg1">
                  <a:lumMod val="85000"/>
                  <a:alpha val="25000"/>
                </a:schemeClr>
              </a:gs>
              <a:gs pos="100000">
                <a:schemeClr val="bg1">
                  <a:lumMod val="65000"/>
                  <a:alpha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20"/>
          <p:cNvSpPr>
            <a:spLocks noChangeArrowheads="1"/>
          </p:cNvSpPr>
          <p:nvPr userDrawn="1"/>
        </p:nvSpPr>
        <p:spPr bwMode="auto">
          <a:xfrm>
            <a:off x="107690" y="120155"/>
            <a:ext cx="59022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5400" dirty="0">
                <a:solidFill>
                  <a:srgbClr val="28A7E1"/>
                </a:solidFill>
                <a:sym typeface="微软雅黑" panose="020B0503020204020204" pitchFamily="34" charset="-122"/>
              </a:rPr>
              <a:t>3</a:t>
            </a:r>
          </a:p>
        </p:txBody>
      </p:sp>
      <p:sp>
        <p:nvSpPr>
          <p:cNvPr id="14" name="Freeform 202"/>
          <p:cNvSpPr>
            <a:spLocks noEditPoints="1"/>
          </p:cNvSpPr>
          <p:nvPr userDrawn="1"/>
        </p:nvSpPr>
        <p:spPr bwMode="auto">
          <a:xfrm>
            <a:off x="656372" y="124568"/>
            <a:ext cx="417844" cy="400961"/>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lnTo>
                  <a:pt x="114" y="65"/>
                </a:lnTo>
                <a:close/>
                <a:moveTo>
                  <a:pt x="166" y="84"/>
                </a:moveTo>
                <a:lnTo>
                  <a:pt x="116" y="84"/>
                </a:lnTo>
                <a:lnTo>
                  <a:pt x="116" y="112"/>
                </a:lnTo>
                <a:lnTo>
                  <a:pt x="166" y="112"/>
                </a:lnTo>
                <a:lnTo>
                  <a:pt x="175" y="99"/>
                </a:lnTo>
                <a:lnTo>
                  <a:pt x="166" y="84"/>
                </a:lnTo>
                <a:close/>
              </a:path>
            </a:pathLst>
          </a:custGeom>
          <a:solidFill>
            <a:srgbClr val="28A7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TextBox 15"/>
          <p:cNvSpPr txBox="1"/>
          <p:nvPr userDrawn="1"/>
        </p:nvSpPr>
        <p:spPr>
          <a:xfrm>
            <a:off x="8574409" y="4814956"/>
            <a:ext cx="605911" cy="276969"/>
          </a:xfrm>
          <a:prstGeom prst="rect">
            <a:avLst/>
          </a:prstGeom>
          <a:noFill/>
        </p:spPr>
        <p:txBody>
          <a:bodyPr wrap="square" lIns="91411" tIns="45705" rIns="91411" bIns="45705" rtlCol="0">
            <a:spAutoFit/>
          </a:bodyPr>
          <a:lstStyle/>
          <a:p>
            <a:pPr algn="ctr"/>
            <a:fld id="{2EEF1883-7A0E-4F66-9932-E581691AD397}" type="slidenum">
              <a:rPr lang="zh-CN" altLang="en-US" sz="1200" b="1" smtClean="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a:t>
            </a:fld>
            <a:r>
              <a:rPr lang="zh-CN" altLang="en-US" sz="120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200" b="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6_空白">
    <p:spTree>
      <p:nvGrpSpPr>
        <p:cNvPr id="1" name=""/>
        <p:cNvGrpSpPr/>
        <p:nvPr/>
      </p:nvGrpSpPr>
      <p:grpSpPr>
        <a:xfrm>
          <a:off x="0" y="0"/>
          <a:ext cx="0" cy="0"/>
          <a:chOff x="0" y="0"/>
          <a:chExt cx="0" cy="0"/>
        </a:xfrm>
      </p:grpSpPr>
      <p:sp>
        <p:nvSpPr>
          <p:cNvPr id="5" name="矩形 4"/>
          <p:cNvSpPr/>
          <p:nvPr userDrawn="1"/>
        </p:nvSpPr>
        <p:spPr>
          <a:xfrm>
            <a:off x="-2539" y="0"/>
            <a:ext cx="9146539" cy="5144929"/>
          </a:xfrm>
          <a:prstGeom prst="rect">
            <a:avLst/>
          </a:prstGeom>
          <a:gradFill flip="none" rotWithShape="1">
            <a:gsLst>
              <a:gs pos="10000">
                <a:schemeClr val="bg1">
                  <a:alpha val="50000"/>
                </a:schemeClr>
              </a:gs>
              <a:gs pos="67000">
                <a:schemeClr val="bg1">
                  <a:lumMod val="85000"/>
                  <a:alpha val="25000"/>
                </a:schemeClr>
              </a:gs>
              <a:gs pos="100000">
                <a:schemeClr val="bg1">
                  <a:lumMod val="65000"/>
                  <a:alpha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20"/>
          <p:cNvSpPr>
            <a:spLocks noChangeArrowheads="1"/>
          </p:cNvSpPr>
          <p:nvPr userDrawn="1"/>
        </p:nvSpPr>
        <p:spPr bwMode="auto">
          <a:xfrm>
            <a:off x="107690" y="66844"/>
            <a:ext cx="59022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5400" dirty="0">
                <a:solidFill>
                  <a:srgbClr val="28A7E1"/>
                </a:solidFill>
                <a:sym typeface="微软雅黑" panose="020B0503020204020204" pitchFamily="34" charset="-122"/>
              </a:rPr>
              <a:t>4</a:t>
            </a:r>
          </a:p>
        </p:txBody>
      </p:sp>
      <p:sp>
        <p:nvSpPr>
          <p:cNvPr id="14" name="Freeform 113"/>
          <p:cNvSpPr>
            <a:spLocks noEditPoints="1"/>
          </p:cNvSpPr>
          <p:nvPr userDrawn="1"/>
        </p:nvSpPr>
        <p:spPr bwMode="auto">
          <a:xfrm>
            <a:off x="669720" y="123581"/>
            <a:ext cx="360686" cy="407918"/>
          </a:xfrm>
          <a:custGeom>
            <a:avLst/>
            <a:gdLst>
              <a:gd name="T0" fmla="*/ 20 w 78"/>
              <a:gd name="T1" fmla="*/ 7 h 88"/>
              <a:gd name="T2" fmla="*/ 20 w 78"/>
              <a:gd name="T3" fmla="*/ 11 h 88"/>
              <a:gd name="T4" fmla="*/ 5 w 78"/>
              <a:gd name="T5" fmla="*/ 6 h 88"/>
              <a:gd name="T6" fmla="*/ 1 w 78"/>
              <a:gd name="T7" fmla="*/ 8 h 88"/>
              <a:gd name="T8" fmla="*/ 0 w 78"/>
              <a:gd name="T9" fmla="*/ 20 h 88"/>
              <a:gd name="T10" fmla="*/ 3 w 78"/>
              <a:gd name="T11" fmla="*/ 38 h 88"/>
              <a:gd name="T12" fmla="*/ 17 w 78"/>
              <a:gd name="T13" fmla="*/ 49 h 88"/>
              <a:gd name="T14" fmla="*/ 20 w 78"/>
              <a:gd name="T15" fmla="*/ 50 h 88"/>
              <a:gd name="T16" fmla="*/ 20 w 78"/>
              <a:gd name="T17" fmla="*/ 49 h 88"/>
              <a:gd name="T18" fmla="*/ 31 w 78"/>
              <a:gd name="T19" fmla="*/ 52 h 88"/>
              <a:gd name="T20" fmla="*/ 31 w 78"/>
              <a:gd name="T21" fmla="*/ 64 h 88"/>
              <a:gd name="T22" fmla="*/ 27 w 78"/>
              <a:gd name="T23" fmla="*/ 64 h 88"/>
              <a:gd name="T24" fmla="*/ 27 w 78"/>
              <a:gd name="T25" fmla="*/ 68 h 88"/>
              <a:gd name="T26" fmla="*/ 15 w 78"/>
              <a:gd name="T27" fmla="*/ 68 h 88"/>
              <a:gd name="T28" fmla="*/ 15 w 78"/>
              <a:gd name="T29" fmla="*/ 88 h 88"/>
              <a:gd name="T30" fmla="*/ 64 w 78"/>
              <a:gd name="T31" fmla="*/ 88 h 88"/>
              <a:gd name="T32" fmla="*/ 64 w 78"/>
              <a:gd name="T33" fmla="*/ 68 h 88"/>
              <a:gd name="T34" fmla="*/ 52 w 78"/>
              <a:gd name="T35" fmla="*/ 68 h 88"/>
              <a:gd name="T36" fmla="*/ 52 w 78"/>
              <a:gd name="T37" fmla="*/ 64 h 88"/>
              <a:gd name="T38" fmla="*/ 47 w 78"/>
              <a:gd name="T39" fmla="*/ 64 h 88"/>
              <a:gd name="T40" fmla="*/ 47 w 78"/>
              <a:gd name="T41" fmla="*/ 52 h 88"/>
              <a:gd name="T42" fmla="*/ 58 w 78"/>
              <a:gd name="T43" fmla="*/ 49 h 88"/>
              <a:gd name="T44" fmla="*/ 58 w 78"/>
              <a:gd name="T45" fmla="*/ 50 h 88"/>
              <a:gd name="T46" fmla="*/ 61 w 78"/>
              <a:gd name="T47" fmla="*/ 49 h 88"/>
              <a:gd name="T48" fmla="*/ 75 w 78"/>
              <a:gd name="T49" fmla="*/ 38 h 88"/>
              <a:gd name="T50" fmla="*/ 78 w 78"/>
              <a:gd name="T51" fmla="*/ 20 h 88"/>
              <a:gd name="T52" fmla="*/ 77 w 78"/>
              <a:gd name="T53" fmla="*/ 8 h 88"/>
              <a:gd name="T54" fmla="*/ 73 w 78"/>
              <a:gd name="T55" fmla="*/ 6 h 88"/>
              <a:gd name="T56" fmla="*/ 58 w 78"/>
              <a:gd name="T57" fmla="*/ 11 h 88"/>
              <a:gd name="T58" fmla="*/ 58 w 78"/>
              <a:gd name="T59" fmla="*/ 7 h 88"/>
              <a:gd name="T60" fmla="*/ 60 w 78"/>
              <a:gd name="T61" fmla="*/ 7 h 88"/>
              <a:gd name="T62" fmla="*/ 60 w 78"/>
              <a:gd name="T63" fmla="*/ 0 h 88"/>
              <a:gd name="T64" fmla="*/ 17 w 78"/>
              <a:gd name="T65" fmla="*/ 0 h 88"/>
              <a:gd name="T66" fmla="*/ 17 w 78"/>
              <a:gd name="T67" fmla="*/ 7 h 88"/>
              <a:gd name="T68" fmla="*/ 20 w 78"/>
              <a:gd name="T69" fmla="*/ 7 h 88"/>
              <a:gd name="T70" fmla="*/ 63 w 78"/>
              <a:gd name="T71" fmla="*/ 42 h 88"/>
              <a:gd name="T72" fmla="*/ 59 w 78"/>
              <a:gd name="T73" fmla="*/ 20 h 88"/>
              <a:gd name="T74" fmla="*/ 61 w 78"/>
              <a:gd name="T75" fmla="*/ 22 h 88"/>
              <a:gd name="T76" fmla="*/ 66 w 78"/>
              <a:gd name="T77" fmla="*/ 18 h 88"/>
              <a:gd name="T78" fmla="*/ 64 w 78"/>
              <a:gd name="T79" fmla="*/ 16 h 88"/>
              <a:gd name="T80" fmla="*/ 71 w 78"/>
              <a:gd name="T81" fmla="*/ 13 h 88"/>
              <a:gd name="T82" fmla="*/ 72 w 78"/>
              <a:gd name="T83" fmla="*/ 20 h 88"/>
              <a:gd name="T84" fmla="*/ 69 w 78"/>
              <a:gd name="T85" fmla="*/ 36 h 88"/>
              <a:gd name="T86" fmla="*/ 63 w 78"/>
              <a:gd name="T87" fmla="*/ 42 h 88"/>
              <a:gd name="T88" fmla="*/ 19 w 78"/>
              <a:gd name="T89" fmla="*/ 20 h 88"/>
              <a:gd name="T90" fmla="*/ 15 w 78"/>
              <a:gd name="T91" fmla="*/ 42 h 88"/>
              <a:gd name="T92" fmla="*/ 9 w 78"/>
              <a:gd name="T93" fmla="*/ 36 h 88"/>
              <a:gd name="T94" fmla="*/ 6 w 78"/>
              <a:gd name="T95" fmla="*/ 20 h 88"/>
              <a:gd name="T96" fmla="*/ 7 w 78"/>
              <a:gd name="T97" fmla="*/ 13 h 88"/>
              <a:gd name="T98" fmla="*/ 14 w 78"/>
              <a:gd name="T99" fmla="*/ 16 h 88"/>
              <a:gd name="T100" fmla="*/ 12 w 78"/>
              <a:gd name="T101" fmla="*/ 18 h 88"/>
              <a:gd name="T102" fmla="*/ 17 w 78"/>
              <a:gd name="T103" fmla="*/ 22 h 88"/>
              <a:gd name="T104" fmla="*/ 19 w 78"/>
              <a:gd name="T105" fmla="*/ 20 h 88"/>
              <a:gd name="T106" fmla="*/ 32 w 78"/>
              <a:gd name="T107" fmla="*/ 10 h 88"/>
              <a:gd name="T108" fmla="*/ 32 w 78"/>
              <a:gd name="T109" fmla="*/ 45 h 88"/>
              <a:gd name="T110" fmla="*/ 25 w 78"/>
              <a:gd name="T111" fmla="*/ 41 h 88"/>
              <a:gd name="T112" fmla="*/ 28 w 78"/>
              <a:gd name="T113" fmla="*/ 14 h 88"/>
              <a:gd name="T114" fmla="*/ 28 w 78"/>
              <a:gd name="T115" fmla="*/ 10 h 88"/>
              <a:gd name="T116" fmla="*/ 32 w 78"/>
              <a:gd name="T117"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rgbClr val="28A7E1"/>
          </a:solidFill>
          <a:ln>
            <a:noFill/>
          </a:ln>
        </p:spPr>
        <p:txBody>
          <a:bodyPr vert="horz" wrap="square" lIns="91440" tIns="45720" rIns="91440" bIns="45720" numCol="1" anchor="t" anchorCtr="0" compatLnSpc="1"/>
          <a:lstStyle/>
          <a:p>
            <a:endParaRPr lang="zh-CN" altLang="en-US"/>
          </a:p>
        </p:txBody>
      </p:sp>
      <p:sp>
        <p:nvSpPr>
          <p:cNvPr id="12" name="TextBox 15"/>
          <p:cNvSpPr txBox="1"/>
          <p:nvPr userDrawn="1"/>
        </p:nvSpPr>
        <p:spPr>
          <a:xfrm>
            <a:off x="8574409" y="4814956"/>
            <a:ext cx="605911" cy="276969"/>
          </a:xfrm>
          <a:prstGeom prst="rect">
            <a:avLst/>
          </a:prstGeom>
          <a:noFill/>
        </p:spPr>
        <p:txBody>
          <a:bodyPr wrap="square" lIns="91411" tIns="45705" rIns="91411" bIns="45705" rtlCol="0">
            <a:spAutoFit/>
          </a:bodyPr>
          <a:lstStyle/>
          <a:p>
            <a:pPr algn="ctr"/>
            <a:fld id="{2EEF1883-7A0E-4F66-9932-E581691AD397}" type="slidenum">
              <a:rPr lang="zh-CN" altLang="en-US" sz="1200" b="1" smtClean="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a:t>
            </a:fld>
            <a:r>
              <a:rPr lang="zh-CN" altLang="en-US" sz="120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200" b="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5" name="矩形 4"/>
          <p:cNvSpPr/>
          <p:nvPr userDrawn="1"/>
        </p:nvSpPr>
        <p:spPr>
          <a:xfrm>
            <a:off x="0" y="-1429"/>
            <a:ext cx="9146539" cy="5144929"/>
          </a:xfrm>
          <a:prstGeom prst="rect">
            <a:avLst/>
          </a:prstGeom>
          <a:gradFill flip="none" rotWithShape="1">
            <a:gsLst>
              <a:gs pos="10000">
                <a:schemeClr val="bg1">
                  <a:alpha val="50000"/>
                </a:schemeClr>
              </a:gs>
              <a:gs pos="67000">
                <a:schemeClr val="bg1">
                  <a:lumMod val="85000"/>
                  <a:alpha val="25000"/>
                </a:schemeClr>
              </a:gs>
              <a:gs pos="100000">
                <a:schemeClr val="bg1">
                  <a:lumMod val="65000"/>
                  <a:alpha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userDrawn="1"/>
        </p:nvGrpSpPr>
        <p:grpSpPr>
          <a:xfrm>
            <a:off x="7613082" y="4083855"/>
            <a:ext cx="1533457" cy="1156370"/>
            <a:chOff x="7392560" y="3917561"/>
            <a:chExt cx="1753979" cy="1322664"/>
          </a:xfrm>
          <a:solidFill>
            <a:srgbClr val="28A7E1"/>
          </a:solidFill>
        </p:grpSpPr>
        <p:sp>
          <p:nvSpPr>
            <p:cNvPr id="7" name="任意多边形 6"/>
            <p:cNvSpPr/>
            <p:nvPr userDrawn="1"/>
          </p:nvSpPr>
          <p:spPr bwMode="auto">
            <a:xfrm>
              <a:off x="7507448" y="4002853"/>
              <a:ext cx="1632314" cy="1152080"/>
            </a:xfrm>
            <a:custGeom>
              <a:avLst/>
              <a:gdLst>
                <a:gd name="connsiteX0" fmla="*/ 1380297 w 1632314"/>
                <a:gd name="connsiteY0" fmla="*/ 0 h 1152080"/>
                <a:gd name="connsiteX1" fmla="*/ 1523858 w 1632314"/>
                <a:gd name="connsiteY1" fmla="*/ 7249 h 1152080"/>
                <a:gd name="connsiteX2" fmla="*/ 1632314 w 1632314"/>
                <a:gd name="connsiteY2" fmla="*/ 23801 h 1152080"/>
                <a:gd name="connsiteX3" fmla="*/ 1632314 w 1632314"/>
                <a:gd name="connsiteY3" fmla="*/ 1152080 h 1152080"/>
                <a:gd name="connsiteX4" fmla="*/ 0 w 1632314"/>
                <a:gd name="connsiteY4" fmla="*/ 1152080 h 1152080"/>
                <a:gd name="connsiteX5" fmla="*/ 4725 w 1632314"/>
                <a:gd name="connsiteY5" fmla="*/ 1121123 h 1152080"/>
                <a:gd name="connsiteX6" fmla="*/ 1380297 w 1632314"/>
                <a:gd name="connsiteY6" fmla="*/ 0 h 115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2314" h="1152080">
                  <a:moveTo>
                    <a:pt x="1380297" y="0"/>
                  </a:moveTo>
                  <a:cubicBezTo>
                    <a:pt x="1428763" y="0"/>
                    <a:pt x="1476656" y="2456"/>
                    <a:pt x="1523858" y="7249"/>
                  </a:cubicBezTo>
                  <a:lnTo>
                    <a:pt x="1632314" y="23801"/>
                  </a:lnTo>
                  <a:lnTo>
                    <a:pt x="1632314" y="1152080"/>
                  </a:lnTo>
                  <a:lnTo>
                    <a:pt x="0" y="1152080"/>
                  </a:lnTo>
                  <a:lnTo>
                    <a:pt x="4725" y="1121123"/>
                  </a:lnTo>
                  <a:cubicBezTo>
                    <a:pt x="135652" y="481300"/>
                    <a:pt x="701768" y="0"/>
                    <a:pt x="1380297" y="0"/>
                  </a:cubicBezTo>
                  <a:close/>
                </a:path>
              </a:pathLst>
            </a:custGeom>
            <a:grp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任意多边形 8"/>
            <p:cNvSpPr/>
            <p:nvPr userDrawn="1"/>
          </p:nvSpPr>
          <p:spPr bwMode="auto">
            <a:xfrm>
              <a:off x="7392560" y="3917561"/>
              <a:ext cx="1753979" cy="1322664"/>
            </a:xfrm>
            <a:custGeom>
              <a:avLst/>
              <a:gdLst>
                <a:gd name="connsiteX0" fmla="*/ 1380297 w 1632314"/>
                <a:gd name="connsiteY0" fmla="*/ 0 h 1152080"/>
                <a:gd name="connsiteX1" fmla="*/ 1523858 w 1632314"/>
                <a:gd name="connsiteY1" fmla="*/ 7249 h 1152080"/>
                <a:gd name="connsiteX2" fmla="*/ 1632314 w 1632314"/>
                <a:gd name="connsiteY2" fmla="*/ 23801 h 1152080"/>
                <a:gd name="connsiteX3" fmla="*/ 1632314 w 1632314"/>
                <a:gd name="connsiteY3" fmla="*/ 1152080 h 1152080"/>
                <a:gd name="connsiteX4" fmla="*/ 0 w 1632314"/>
                <a:gd name="connsiteY4" fmla="*/ 1152080 h 1152080"/>
                <a:gd name="connsiteX5" fmla="*/ 4725 w 1632314"/>
                <a:gd name="connsiteY5" fmla="*/ 1121123 h 1152080"/>
                <a:gd name="connsiteX6" fmla="*/ 1380297 w 1632314"/>
                <a:gd name="connsiteY6" fmla="*/ 0 h 115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2314" h="1152080">
                  <a:moveTo>
                    <a:pt x="1380297" y="0"/>
                  </a:moveTo>
                  <a:cubicBezTo>
                    <a:pt x="1428763" y="0"/>
                    <a:pt x="1476656" y="2456"/>
                    <a:pt x="1523858" y="7249"/>
                  </a:cubicBezTo>
                  <a:lnTo>
                    <a:pt x="1632314" y="23801"/>
                  </a:lnTo>
                  <a:lnTo>
                    <a:pt x="1632314" y="1152080"/>
                  </a:lnTo>
                  <a:lnTo>
                    <a:pt x="0" y="1152080"/>
                  </a:lnTo>
                  <a:lnTo>
                    <a:pt x="4725" y="1121123"/>
                  </a:lnTo>
                  <a:cubicBezTo>
                    <a:pt x="135652" y="481300"/>
                    <a:pt x="701768" y="0"/>
                    <a:pt x="1380297" y="0"/>
                  </a:cubicBezTo>
                  <a:close/>
                </a:path>
              </a:pathLst>
            </a:custGeom>
            <a:grp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
        <p:nvSpPr>
          <p:cNvPr id="10" name="任意多边形 9"/>
          <p:cNvSpPr/>
          <p:nvPr userDrawn="1"/>
        </p:nvSpPr>
        <p:spPr bwMode="auto">
          <a:xfrm rot="10800000">
            <a:off x="0" y="0"/>
            <a:ext cx="830279" cy="586007"/>
          </a:xfrm>
          <a:custGeom>
            <a:avLst/>
            <a:gdLst>
              <a:gd name="connsiteX0" fmla="*/ 1380297 w 1632314"/>
              <a:gd name="connsiteY0" fmla="*/ 0 h 1152080"/>
              <a:gd name="connsiteX1" fmla="*/ 1523858 w 1632314"/>
              <a:gd name="connsiteY1" fmla="*/ 7249 h 1152080"/>
              <a:gd name="connsiteX2" fmla="*/ 1632314 w 1632314"/>
              <a:gd name="connsiteY2" fmla="*/ 23801 h 1152080"/>
              <a:gd name="connsiteX3" fmla="*/ 1632314 w 1632314"/>
              <a:gd name="connsiteY3" fmla="*/ 1152080 h 1152080"/>
              <a:gd name="connsiteX4" fmla="*/ 0 w 1632314"/>
              <a:gd name="connsiteY4" fmla="*/ 1152080 h 1152080"/>
              <a:gd name="connsiteX5" fmla="*/ 4725 w 1632314"/>
              <a:gd name="connsiteY5" fmla="*/ 1121123 h 1152080"/>
              <a:gd name="connsiteX6" fmla="*/ 1380297 w 1632314"/>
              <a:gd name="connsiteY6" fmla="*/ 0 h 115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2314" h="1152080">
                <a:moveTo>
                  <a:pt x="1380297" y="0"/>
                </a:moveTo>
                <a:cubicBezTo>
                  <a:pt x="1428763" y="0"/>
                  <a:pt x="1476656" y="2456"/>
                  <a:pt x="1523858" y="7249"/>
                </a:cubicBezTo>
                <a:lnTo>
                  <a:pt x="1632314" y="23801"/>
                </a:lnTo>
                <a:lnTo>
                  <a:pt x="1632314" y="1152080"/>
                </a:lnTo>
                <a:lnTo>
                  <a:pt x="0" y="1152080"/>
                </a:lnTo>
                <a:lnTo>
                  <a:pt x="4725" y="1121123"/>
                </a:lnTo>
                <a:cubicBezTo>
                  <a:pt x="135652" y="481300"/>
                  <a:pt x="701768" y="0"/>
                  <a:pt x="1380297" y="0"/>
                </a:cubicBezTo>
                <a:close/>
              </a:path>
            </a:pathLst>
          </a:custGeom>
          <a:solidFill>
            <a:srgbClr val="28A7E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TextBox 15"/>
          <p:cNvSpPr txBox="1"/>
          <p:nvPr userDrawn="1"/>
        </p:nvSpPr>
        <p:spPr>
          <a:xfrm>
            <a:off x="11756686" y="6429850"/>
            <a:ext cx="605911" cy="338524"/>
          </a:xfrm>
          <a:prstGeom prst="rect">
            <a:avLst/>
          </a:prstGeom>
          <a:noFill/>
        </p:spPr>
        <p:txBody>
          <a:bodyPr wrap="square" lIns="91411" tIns="45705" rIns="91411" bIns="45705" rtlCol="0">
            <a:spAutoFit/>
          </a:bodyPr>
          <a:lstStyle/>
          <a:p>
            <a:pPr algn="ctr"/>
            <a:fld id="{2EEF1883-7A0E-4F66-9932-E581691AD397}" type="slidenum">
              <a:rPr lang="zh-CN" altLang="en-US" sz="1600" smtClean="0">
                <a:solidFill>
                  <a:schemeClr val="tx2">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a:t>
            </a:fld>
            <a:r>
              <a:rPr lang="zh-CN" altLang="en-US" sz="1600" dirty="0">
                <a:solidFill>
                  <a:schemeClr val="tx2">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600" b="0" dirty="0">
              <a:solidFill>
                <a:schemeClr val="tx2">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比较">
    <p:spTree>
      <p:nvGrpSpPr>
        <p:cNvPr id="1" name=""/>
        <p:cNvGrpSpPr/>
        <p:nvPr/>
      </p:nvGrpSpPr>
      <p:grpSpPr>
        <a:xfrm>
          <a:off x="0" y="0"/>
          <a:ext cx="0" cy="0"/>
          <a:chOff x="0" y="0"/>
          <a:chExt cx="0" cy="0"/>
        </a:xfrm>
      </p:grpSpPr>
      <p:sp>
        <p:nvSpPr>
          <p:cNvPr id="10" name="矩形 9"/>
          <p:cNvSpPr/>
          <p:nvPr userDrawn="1"/>
        </p:nvSpPr>
        <p:spPr bwMode="auto">
          <a:xfrm>
            <a:off x="0" y="0"/>
            <a:ext cx="9144000" cy="483605"/>
          </a:xfrm>
          <a:prstGeom prst="rect">
            <a:avLst/>
          </a:pr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1" name="组合 10"/>
          <p:cNvGrpSpPr/>
          <p:nvPr userDrawn="1"/>
        </p:nvGrpSpPr>
        <p:grpSpPr>
          <a:xfrm>
            <a:off x="683731" y="102063"/>
            <a:ext cx="288020" cy="279478"/>
            <a:chOff x="395710" y="60117"/>
            <a:chExt cx="360025" cy="363370"/>
          </a:xfrm>
        </p:grpSpPr>
        <p:sp>
          <p:nvSpPr>
            <p:cNvPr id="12" name="矩形 11"/>
            <p:cNvSpPr/>
            <p:nvPr userDrawn="1"/>
          </p:nvSpPr>
          <p:spPr bwMode="auto">
            <a:xfrm>
              <a:off x="395710" y="60117"/>
              <a:ext cx="360025" cy="363370"/>
            </a:xfrm>
            <a:prstGeom prst="rect">
              <a:avLst/>
            </a:prstGeom>
            <a:no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燕尾形 12"/>
            <p:cNvSpPr/>
            <p:nvPr userDrawn="1"/>
          </p:nvSpPr>
          <p:spPr bwMode="auto">
            <a:xfrm>
              <a:off x="467715" y="133795"/>
              <a:ext cx="216015" cy="216015"/>
            </a:xfrm>
            <a:prstGeom prst="chevron">
              <a:avLst/>
            </a:prstGeom>
            <a:no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
        <p:nvSpPr>
          <p:cNvPr id="14" name="TextBox 15"/>
          <p:cNvSpPr txBox="1"/>
          <p:nvPr userDrawn="1"/>
        </p:nvSpPr>
        <p:spPr>
          <a:xfrm>
            <a:off x="8001971" y="4853416"/>
            <a:ext cx="1322359" cy="238509"/>
          </a:xfrm>
          <a:prstGeom prst="rect">
            <a:avLst/>
          </a:prstGeom>
          <a:noFill/>
        </p:spPr>
        <p:txBody>
          <a:bodyPr wrap="square" lIns="68562" tIns="34281" rIns="68562" bIns="34281" rtlCol="0" anchor="ctr">
            <a:spAutoFit/>
          </a:bodyPr>
          <a:lstStyle/>
          <a:p>
            <a:pPr algn="ctr"/>
            <a:r>
              <a:rPr lang="zh-CN" altLang="en-US" sz="1100" dirty="0">
                <a:solidFill>
                  <a:schemeClr val="accent1"/>
                </a:solidFill>
                <a:latin typeface="+mn-ea"/>
                <a:ea typeface="+mn-ea"/>
                <a:cs typeface="Arial Unicode MS" panose="020B0604020202020204" pitchFamily="34" charset="-122"/>
              </a:rPr>
              <a:t>第 </a:t>
            </a:r>
            <a:fld id="{2EEF1883-7A0E-4F66-9932-E581691AD397}" type="slidenum">
              <a:rPr lang="zh-CN" altLang="en-US" sz="1100" dirty="0" smtClean="0">
                <a:solidFill>
                  <a:schemeClr val="accent1"/>
                </a:solidFill>
                <a:latin typeface="+mn-ea"/>
                <a:ea typeface="+mn-ea"/>
                <a:cs typeface="Arial Unicode MS" panose="020B0604020202020204" pitchFamily="34" charset="-122"/>
              </a:rPr>
              <a:t>‹#›</a:t>
            </a:fld>
            <a:r>
              <a:rPr lang="zh-CN" altLang="en-US" sz="1100" dirty="0">
                <a:solidFill>
                  <a:schemeClr val="accent1"/>
                </a:solidFill>
                <a:latin typeface="+mn-ea"/>
                <a:ea typeface="+mn-ea"/>
                <a:cs typeface="Arial Unicode MS" panose="020B0604020202020204" pitchFamily="34" charset="-122"/>
              </a:rPr>
              <a:t> 页 </a:t>
            </a:r>
            <a:endParaRPr lang="zh-CN" altLang="en-US" sz="1100" b="0" dirty="0">
              <a:solidFill>
                <a:schemeClr val="accent1"/>
              </a:solidFill>
              <a:latin typeface="+mn-ea"/>
              <a:ea typeface="+mn-ea"/>
              <a:cs typeface="Arial Unicode MS" panose="020B0604020202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dirty="0">
                <a:sym typeface="Calibri" panose="020F0502020204030204" pitchFamily="34" charset="0"/>
              </a:rPr>
              <a:t>单击此处编辑母版标题样式</a:t>
            </a:r>
          </a:p>
        </p:txBody>
      </p:sp>
      <p:sp>
        <p:nvSpPr>
          <p:cNvPr id="1027" name="文本占位符 2"/>
          <p:cNvSpPr>
            <a:spLocks noGrp="1" noChangeArrowheads="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029" name="页脚占位符 4"/>
          <p:cNvSpPr>
            <a:spLocks noGrp="1" noChangeArrowheads="1"/>
          </p:cNvSpPr>
          <p:nvPr>
            <p:ph type="ftr" sz="quarter" idx="3"/>
          </p:nvPr>
        </p:nvSpPr>
        <p:spPr bwMode="auto">
          <a:xfrm>
            <a:off x="3124200" y="4767263"/>
            <a:ext cx="2895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latin typeface="+mn-lt"/>
                <a:ea typeface="+mn-ea"/>
                <a:sym typeface="微软雅黑" panose="020B0503020204020204" pitchFamily="34" charset="-122"/>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6553200" y="4767263"/>
            <a:ext cx="2133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latin typeface="微软雅黑" panose="020B0503020204020204" pitchFamily="34" charset="-122"/>
                <a:ea typeface="微软雅黑" panose="020B0503020204020204" pitchFamily="34" charset="-122"/>
                <a:sym typeface="微软雅黑" panose="020B0503020204020204" pitchFamily="34" charset="-122"/>
              </a:defRPr>
            </a:lvl1pPr>
          </a:lstStyle>
          <a:p>
            <a:pPr>
              <a:defRPr/>
            </a:pPr>
            <a:fld id="{7CFB34A7-9DEA-4387-8CC7-0B87DF2C196C}" type="slidenum">
              <a:rPr lang="zh-CN" altLang="en-US"/>
              <a:t>‹#›</a:t>
            </a:fld>
            <a:endParaRPr lang="zh-CN" altLang="en-US" sz="1800">
              <a:solidFill>
                <a:schemeClr val="tx1"/>
              </a:solidFill>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hf sldNum="0" hdr="0" ftr="0"/>
  <p:txStyles>
    <p:titleStyle>
      <a:lvl1pPr marL="914400" indent="-914400" algn="ctr"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golang/go/wiki/Project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PT背景"/>
          <p:cNvPicPr>
            <a:picLocks noChangeAspect="1"/>
          </p:cNvPicPr>
          <p:nvPr/>
        </p:nvPicPr>
        <p:blipFill>
          <a:blip r:embed="rId5"/>
          <a:srcRect t="11693"/>
          <a:stretch>
            <a:fillRect/>
          </a:stretch>
        </p:blipFill>
        <p:spPr>
          <a:xfrm>
            <a:off x="-27940" y="-8255"/>
            <a:ext cx="9174480" cy="5150485"/>
          </a:xfrm>
          <a:prstGeom prst="rect">
            <a:avLst/>
          </a:prstGeom>
        </p:spPr>
      </p:pic>
      <p:sp>
        <p:nvSpPr>
          <p:cNvPr id="19" name="任意多边形 18"/>
          <p:cNvSpPr/>
          <p:nvPr/>
        </p:nvSpPr>
        <p:spPr bwMode="auto">
          <a:xfrm>
            <a:off x="-27940" y="-7620"/>
            <a:ext cx="6434455" cy="5149850"/>
          </a:xfrm>
          <a:custGeom>
            <a:avLst/>
            <a:gdLst>
              <a:gd name="connsiteX0" fmla="*/ 0 w 6427590"/>
              <a:gd name="connsiteY0" fmla="*/ 0 h 5143500"/>
              <a:gd name="connsiteX1" fmla="*/ 1260406 w 6427590"/>
              <a:gd name="connsiteY1" fmla="*/ 0 h 5143500"/>
              <a:gd name="connsiteX2" fmla="*/ 1572147 w 6427590"/>
              <a:gd name="connsiteY2" fmla="*/ 0 h 5143500"/>
              <a:gd name="connsiteX3" fmla="*/ 3855840 w 6427590"/>
              <a:gd name="connsiteY3" fmla="*/ 0 h 5143500"/>
              <a:gd name="connsiteX4" fmla="*/ 6427590 w 6427590"/>
              <a:gd name="connsiteY4" fmla="*/ 2571750 h 5143500"/>
              <a:gd name="connsiteX5" fmla="*/ 3855840 w 6427590"/>
              <a:gd name="connsiteY5" fmla="*/ 5143500 h 5143500"/>
              <a:gd name="connsiteX6" fmla="*/ 1572147 w 6427590"/>
              <a:gd name="connsiteY6" fmla="*/ 5143500 h 5143500"/>
              <a:gd name="connsiteX7" fmla="*/ 1260406 w 6427590"/>
              <a:gd name="connsiteY7" fmla="*/ 5143500 h 5143500"/>
              <a:gd name="connsiteX8" fmla="*/ 0 w 6427590"/>
              <a:gd name="connsiteY8"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27590" h="5143500">
                <a:moveTo>
                  <a:pt x="0" y="0"/>
                </a:moveTo>
                <a:lnTo>
                  <a:pt x="1260406" y="0"/>
                </a:lnTo>
                <a:lnTo>
                  <a:pt x="1572147" y="0"/>
                </a:lnTo>
                <a:lnTo>
                  <a:pt x="3855840" y="0"/>
                </a:lnTo>
                <a:cubicBezTo>
                  <a:pt x="5276178" y="0"/>
                  <a:pt x="6427590" y="1151412"/>
                  <a:pt x="6427590" y="2571750"/>
                </a:cubicBezTo>
                <a:cubicBezTo>
                  <a:pt x="6427590" y="3992088"/>
                  <a:pt x="5276178" y="5143500"/>
                  <a:pt x="3855840" y="5143500"/>
                </a:cubicBezTo>
                <a:lnTo>
                  <a:pt x="1572147" y="5143500"/>
                </a:lnTo>
                <a:lnTo>
                  <a:pt x="1260406" y="5143500"/>
                </a:lnTo>
                <a:lnTo>
                  <a:pt x="0" y="5143500"/>
                </a:lnTo>
                <a:close/>
              </a:path>
            </a:pathLst>
          </a:cu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a:solidFill>
                <a:schemeClr val="lt1"/>
              </a:solidFill>
              <a:latin typeface="+mn-lt"/>
              <a:ea typeface="+mn-ea"/>
            </a:endParaRPr>
          </a:p>
        </p:txBody>
      </p:sp>
      <p:pic>
        <p:nvPicPr>
          <p:cNvPr id="2" name="西班牙女郎 钢琴伴奏-适合小清新">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4635271" y="6027990"/>
            <a:ext cx="609600" cy="609600"/>
          </a:xfrm>
          <a:prstGeom prst="rect">
            <a:avLst/>
          </a:prstGeom>
        </p:spPr>
      </p:pic>
      <p:sp>
        <p:nvSpPr>
          <p:cNvPr id="8" name="TextBox 4"/>
          <p:cNvSpPr txBox="1"/>
          <p:nvPr/>
        </p:nvSpPr>
        <p:spPr>
          <a:xfrm>
            <a:off x="2152478" y="1551314"/>
            <a:ext cx="4324350" cy="634789"/>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4125" i="0" spc="0" dirty="0">
                <a:ln w="0">
                  <a:noFill/>
                </a:ln>
                <a:solidFill>
                  <a:srgbClr val="28A7E1"/>
                </a:solidFill>
                <a:latin typeface="微软雅黑" panose="020B0503020204020204" pitchFamily="34" charset="-122"/>
                <a:ea typeface="微软雅黑" panose="020B0503020204020204" pitchFamily="34" charset="-122"/>
              </a:rPr>
              <a:t>Web</a:t>
            </a:r>
            <a:r>
              <a:rPr lang="zh-CN" altLang="en-US" sz="4125" i="0" spc="0" dirty="0">
                <a:ln w="0">
                  <a:noFill/>
                </a:ln>
                <a:solidFill>
                  <a:srgbClr val="28A7E1"/>
                </a:solidFill>
                <a:latin typeface="微软雅黑" panose="020B0503020204020204" pitchFamily="34" charset="-122"/>
                <a:ea typeface="微软雅黑" panose="020B0503020204020204" pitchFamily="34" charset="-122"/>
              </a:rPr>
              <a:t>聊天室</a:t>
            </a:r>
          </a:p>
        </p:txBody>
      </p:sp>
      <p:sp>
        <p:nvSpPr>
          <p:cNvPr id="10" name="TextBox 4"/>
          <p:cNvSpPr txBox="1"/>
          <p:nvPr/>
        </p:nvSpPr>
        <p:spPr>
          <a:xfrm>
            <a:off x="2191309" y="2701969"/>
            <a:ext cx="4214813" cy="307777"/>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zh-CN" altLang="en-US" sz="2000" dirty="0">
                <a:ln w="0">
                  <a:noFill/>
                </a:ln>
                <a:solidFill>
                  <a:srgbClr val="28A7E1"/>
                </a:solidFill>
                <a:latin typeface="微软雅黑" panose="020B0503020204020204" pitchFamily="34" charset="-122"/>
                <a:ea typeface="微软雅黑" panose="020B0503020204020204" pitchFamily="34" charset="-122"/>
              </a:rPr>
              <a:t>讲师</a:t>
            </a:r>
            <a:r>
              <a:rPr lang="en-US" altLang="zh-CN" sz="2000" dirty="0">
                <a:ln w="0">
                  <a:noFill/>
                </a:ln>
                <a:solidFill>
                  <a:srgbClr val="28A7E1"/>
                </a:solidFill>
                <a:latin typeface="微软雅黑" panose="020B0503020204020204" pitchFamily="34" charset="-122"/>
                <a:ea typeface="微软雅黑" panose="020B0503020204020204" pitchFamily="34" charset="-122"/>
              </a:rPr>
              <a:t>: KK</a:t>
            </a:r>
            <a:endParaRPr lang="zh-CN" altLang="en-US" sz="2000" i="0" spc="0" dirty="0">
              <a:ln w="0">
                <a:noFill/>
              </a:ln>
              <a:solidFill>
                <a:srgbClr val="28A7E1"/>
              </a:solidFill>
              <a:latin typeface="微软雅黑" panose="020B0503020204020204" pitchFamily="34" charset="-122"/>
              <a:ea typeface="微软雅黑" panose="020B0503020204020204" pitchFamily="34" charset="-122"/>
            </a:endParaRPr>
          </a:p>
        </p:txBody>
      </p:sp>
      <p:pic>
        <p:nvPicPr>
          <p:cNvPr id="20" name="图片 19" descr="270-270"/>
          <p:cNvPicPr>
            <a:picLocks noChangeAspect="1"/>
          </p:cNvPicPr>
          <p:nvPr/>
        </p:nvPicPr>
        <p:blipFill>
          <a:blip r:embed="rId7"/>
          <a:stretch>
            <a:fillRect/>
          </a:stretch>
        </p:blipFill>
        <p:spPr>
          <a:xfrm>
            <a:off x="285750" y="1367790"/>
            <a:ext cx="1668145" cy="1668145"/>
          </a:xfrm>
          <a:prstGeom prst="rect">
            <a:avLst/>
          </a:prstGeom>
        </p:spPr>
      </p:pic>
      <p:cxnSp>
        <p:nvCxnSpPr>
          <p:cNvPr id="22" name="直接连接符 21"/>
          <p:cNvCxnSpPr/>
          <p:nvPr/>
        </p:nvCxnSpPr>
        <p:spPr>
          <a:xfrm>
            <a:off x="2184400" y="2608580"/>
            <a:ext cx="3084830" cy="0"/>
          </a:xfrm>
          <a:prstGeom prst="line">
            <a:avLst/>
          </a:prstGeom>
          <a:solidFill>
            <a:schemeClr val="accent1"/>
          </a:solidFill>
          <a:ln w="9525" cap="flat" cmpd="sng" algn="ctr">
            <a:solidFill>
              <a:srgbClr val="404040"/>
            </a:solidFill>
            <a:prstDash val="solid"/>
            <a:round/>
            <a:headEnd type="none" w="med" len="med"/>
            <a:tailEnd type="none" w="med" len="med"/>
          </a:ln>
        </p:spPr>
      </p:cxnSp>
      <p:sp>
        <p:nvSpPr>
          <p:cNvPr id="24" name="任意多边形 23"/>
          <p:cNvSpPr/>
          <p:nvPr/>
        </p:nvSpPr>
        <p:spPr>
          <a:xfrm rot="1800000" flipV="1">
            <a:off x="5052060" y="2613025"/>
            <a:ext cx="1554480" cy="3170555"/>
          </a:xfrm>
          <a:custGeom>
            <a:avLst/>
            <a:gdLst>
              <a:gd name="txL" fmla="*/ 0 w 2026880"/>
              <a:gd name="txT" fmla="*/ 0 h 4133980"/>
              <a:gd name="txR" fmla="*/ 2026880 w 2026880"/>
              <a:gd name="txB" fmla="*/ 4133980 h 4133980"/>
            </a:gdLst>
            <a:ahLst/>
            <a:cxnLst>
              <a:cxn ang="0">
                <a:pos x="0" y="4133850"/>
              </a:cxn>
              <a:cxn ang="0">
                <a:pos x="2027237" y="2963667"/>
              </a:cxn>
              <a:cxn ang="0">
                <a:pos x="2027237" y="1170183"/>
              </a:cxn>
              <a:cxn ang="0">
                <a:pos x="0" y="0"/>
              </a:cxn>
            </a:cxnLst>
            <a:rect l="txL" t="txT" r="txR" b="txB"/>
            <a:pathLst>
              <a:path w="2026880" h="4133980">
                <a:moveTo>
                  <a:pt x="0" y="4133980"/>
                </a:moveTo>
                <a:lnTo>
                  <a:pt x="2026880" y="2963760"/>
                </a:lnTo>
                <a:lnTo>
                  <a:pt x="2026880" y="1170220"/>
                </a:lnTo>
                <a:lnTo>
                  <a:pt x="0" y="0"/>
                </a:lnTo>
                <a:close/>
              </a:path>
            </a:pathLst>
          </a:custGeom>
          <a:solidFill>
            <a:srgbClr val="3F3E40"/>
          </a:solidFill>
          <a:ln w="9525">
            <a:noFill/>
          </a:ln>
        </p:spPr>
        <p:txBody>
          <a:bodyPr anchor="ctr"/>
          <a:lstStyle/>
          <a:p>
            <a:pPr lvl="0" algn="ctr" eaLnBrk="1" hangingPunct="1"/>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 name="任意多边形 21"/>
          <p:cNvSpPr/>
          <p:nvPr/>
        </p:nvSpPr>
        <p:spPr>
          <a:xfrm rot="-1800000">
            <a:off x="5229860" y="-760095"/>
            <a:ext cx="1612900" cy="5093335"/>
          </a:xfrm>
          <a:custGeom>
            <a:avLst/>
            <a:gdLst>
              <a:gd name="txL" fmla="*/ 0 w 2026880"/>
              <a:gd name="txT" fmla="*/ 0 h 6399694"/>
              <a:gd name="txR" fmla="*/ 2026880 w 2026880"/>
              <a:gd name="txB" fmla="*/ 6399694 h 6399694"/>
            </a:gdLst>
            <a:ahLst/>
            <a:cxnLst>
              <a:cxn ang="0">
                <a:pos x="0" y="0"/>
              </a:cxn>
              <a:cxn ang="0">
                <a:pos x="2027237" y="1170133"/>
              </a:cxn>
              <a:cxn ang="0">
                <a:pos x="2027237" y="5229081"/>
              </a:cxn>
              <a:cxn ang="0">
                <a:pos x="0" y="6399213"/>
              </a:cxn>
            </a:cxnLst>
            <a:rect l="txL" t="txT" r="txR" b="txB"/>
            <a:pathLst>
              <a:path w="2026880" h="6399694">
                <a:moveTo>
                  <a:pt x="0" y="0"/>
                </a:moveTo>
                <a:lnTo>
                  <a:pt x="2026880" y="1170220"/>
                </a:lnTo>
                <a:lnTo>
                  <a:pt x="2026880" y="5229474"/>
                </a:lnTo>
                <a:lnTo>
                  <a:pt x="0" y="6399694"/>
                </a:lnTo>
                <a:close/>
              </a:path>
            </a:pathLst>
          </a:custGeom>
          <a:solidFill>
            <a:srgbClr val="00A1D8"/>
          </a:solidFill>
          <a:ln w="9525">
            <a:noFill/>
          </a:ln>
        </p:spPr>
        <p:txBody>
          <a:bodyPr anchor="ctr"/>
          <a:lstStyle/>
          <a:p>
            <a:pPr lvl="0" algn="ctr" eaLnBrk="1" hangingPunct="1"/>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9" name="TextBox 4"/>
          <p:cNvSpPr txBox="1"/>
          <p:nvPr/>
        </p:nvSpPr>
        <p:spPr>
          <a:xfrm>
            <a:off x="2183244" y="2165580"/>
            <a:ext cx="5701123" cy="421654"/>
          </a:xfrm>
          <a:prstGeom prst="rect">
            <a:avLst/>
          </a:prstGeom>
          <a:noFill/>
        </p:spPr>
        <p:txBody>
          <a:bodyPr wrap="square" lIns="0" tIns="0" rIns="0" bIns="0" rtlCol="0">
            <a:spAutoFit/>
            <a:scene3d>
              <a:camera prst="orthographicFront">
                <a:rot lat="0" lon="0" rev="0"/>
              </a:camera>
              <a:lightRig rig="threePt" dir="t"/>
            </a:scene3d>
          </a:bodyPr>
          <a:lstStyle/>
          <a:p>
            <a:r>
              <a:rPr lang="zh-CN" altLang="en-US" sz="2740" dirty="0">
                <a:ln w="0">
                  <a:noFill/>
                </a:ln>
                <a:solidFill>
                  <a:schemeClr val="tx1">
                    <a:lumMod val="75000"/>
                    <a:lumOff val="25000"/>
                  </a:schemeClr>
                </a:solidFill>
                <a:latin typeface="幼圆" panose="02010509060101010101" charset="-122"/>
                <a:ea typeface="幼圆" panose="02010509060101010101" charset="-122"/>
              </a:rPr>
              <a:t>如何在</a:t>
            </a:r>
            <a:r>
              <a:rPr lang="en-US" altLang="zh-CN" sz="2740" dirty="0">
                <a:ln w="0">
                  <a:noFill/>
                </a:ln>
                <a:solidFill>
                  <a:schemeClr val="tx1">
                    <a:lumMod val="75000"/>
                    <a:lumOff val="25000"/>
                  </a:schemeClr>
                </a:solidFill>
                <a:latin typeface="幼圆" panose="02010509060101010101" charset="-122"/>
                <a:ea typeface="幼圆" panose="02010509060101010101" charset="-122"/>
              </a:rPr>
              <a:t>60</a:t>
            </a:r>
            <a:r>
              <a:rPr lang="zh-CN" altLang="en-US" sz="2740" dirty="0">
                <a:ln w="0">
                  <a:noFill/>
                </a:ln>
                <a:solidFill>
                  <a:schemeClr val="tx1">
                    <a:lumMod val="75000"/>
                    <a:lumOff val="25000"/>
                  </a:schemeClr>
                </a:solidFill>
                <a:latin typeface="幼圆" panose="02010509060101010101" charset="-122"/>
                <a:ea typeface="幼圆" panose="02010509060101010101" charset="-122"/>
              </a:rPr>
              <a:t>分钟掌握</a:t>
            </a:r>
            <a:r>
              <a:rPr lang="en-US" altLang="zh-CN" sz="2740" dirty="0" err="1">
                <a:ln w="0">
                  <a:noFill/>
                </a:ln>
                <a:solidFill>
                  <a:schemeClr val="tx1">
                    <a:lumMod val="75000"/>
                    <a:lumOff val="25000"/>
                  </a:schemeClr>
                </a:solidFill>
                <a:latin typeface="幼圆" panose="02010509060101010101" charset="-122"/>
                <a:ea typeface="幼圆" panose="02010509060101010101" charset="-122"/>
              </a:rPr>
              <a:t>beego</a:t>
            </a:r>
            <a:r>
              <a:rPr lang="zh-CN" altLang="en-US" sz="2740" dirty="0">
                <a:ln w="0">
                  <a:noFill/>
                </a:ln>
                <a:solidFill>
                  <a:schemeClr val="tx1">
                    <a:lumMod val="75000"/>
                    <a:lumOff val="25000"/>
                  </a:schemeClr>
                </a:solidFill>
                <a:latin typeface="幼圆" panose="02010509060101010101" charset="-122"/>
                <a:ea typeface="幼圆" panose="02010509060101010101" charset="-122"/>
              </a:rPr>
              <a:t>和</a:t>
            </a:r>
            <a:r>
              <a:rPr lang="en-US" altLang="zh-CN" sz="2740" dirty="0" err="1">
                <a:ln w="0">
                  <a:noFill/>
                </a:ln>
                <a:solidFill>
                  <a:schemeClr val="tx1">
                    <a:lumMod val="75000"/>
                    <a:lumOff val="25000"/>
                  </a:schemeClr>
                </a:solidFill>
                <a:latin typeface="幼圆" panose="02010509060101010101" charset="-122"/>
                <a:ea typeface="幼圆" panose="02010509060101010101" charset="-122"/>
              </a:rPr>
              <a:t>websocket</a:t>
            </a:r>
            <a:endParaRPr lang="zh-CN" altLang="en-US" sz="2740" i="0" spc="0" dirty="0">
              <a:ln w="0">
                <a:noFill/>
              </a:ln>
              <a:solidFill>
                <a:schemeClr val="tx1">
                  <a:lumMod val="75000"/>
                  <a:lumOff val="25000"/>
                </a:schemeClr>
              </a:solidFill>
              <a:latin typeface="幼圆" panose="02010509060101010101" charset="-122"/>
              <a:ea typeface="幼圆" panose="020105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2"/>
                </p:tgtEl>
              </p:cMediaNode>
            </p:audio>
          </p:childTnLst>
        </p:cTn>
      </p:par>
    </p:tnLst>
    <p:bldLst>
      <p:bldP spid="10" grpId="1"/>
      <p:bldP spid="10" grpId="2"/>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302789" y="267494"/>
            <a:ext cx="43172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a:solidFill>
                  <a:srgbClr val="282828"/>
                </a:solidFill>
                <a:latin typeface="Impact" panose="020B0806030902050204" pitchFamily="34" charset="0"/>
              </a:rPr>
              <a:t>Golang</a:t>
            </a:r>
            <a:r>
              <a:rPr lang="zh-CN" altLang="en-US" sz="2800" b="1" dirty="0">
                <a:solidFill>
                  <a:srgbClr val="282828"/>
                </a:solidFill>
                <a:latin typeface="Impact" panose="020B0806030902050204" pitchFamily="34" charset="0"/>
              </a:rPr>
              <a:t>基本语法</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程序结构</a:t>
            </a:r>
            <a:r>
              <a:rPr lang="en-US" altLang="zh-CN" sz="2800" b="1" dirty="0">
                <a:solidFill>
                  <a:srgbClr val="282828"/>
                </a:solidFill>
                <a:latin typeface="Impact" panose="020B0806030902050204" pitchFamily="34" charset="0"/>
              </a:rPr>
              <a:t>)</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987574"/>
            <a:ext cx="7488832" cy="4247317"/>
          </a:xfrm>
          <a:prstGeom prst="rect">
            <a:avLst/>
          </a:prstGeom>
          <a:noFill/>
        </p:spPr>
        <p:txBody>
          <a:bodyPr wrap="square" rtlCol="0">
            <a:spAutoFit/>
          </a:bodyPr>
          <a:lstStyle/>
          <a:p>
            <a:pPr marL="0" indent="0">
              <a:buNone/>
              <a:defRPr/>
            </a:pPr>
            <a:r>
              <a:rPr lang="en-US" altLang="zh-CN" dirty="0"/>
              <a:t>Go</a:t>
            </a:r>
            <a:r>
              <a:rPr lang="zh-CN" altLang="zh-CN" dirty="0"/>
              <a:t>源文件以</a:t>
            </a:r>
            <a:r>
              <a:rPr lang="en-US" altLang="zh-CN" dirty="0"/>
              <a:t>package</a:t>
            </a:r>
            <a:r>
              <a:rPr lang="zh-CN" altLang="zh-CN" dirty="0"/>
              <a:t>声明开头，说明源文件所属的包，接着使用</a:t>
            </a:r>
            <a:r>
              <a:rPr lang="en-US" altLang="zh-CN" dirty="0"/>
              <a:t>import</a:t>
            </a:r>
            <a:r>
              <a:rPr lang="zh-CN" altLang="zh-CN" dirty="0"/>
              <a:t>导入依赖的包，其次为包级别的变量、常量、类型和函数的声明和赋值。函数中可定义局部的变量、常量</a:t>
            </a:r>
            <a:endParaRPr lang="en-US" altLang="zh-CN" dirty="0"/>
          </a:p>
          <a:p>
            <a:pPr marL="0" indent="0">
              <a:buNone/>
              <a:defRPr/>
            </a:pPr>
            <a:endParaRPr lang="en-US" altLang="zh-CN" dirty="0"/>
          </a:p>
          <a:p>
            <a:pPr marL="0" indent="0">
              <a:buNone/>
              <a:defRPr/>
            </a:pPr>
            <a:endParaRPr lang="en-US" altLang="zh-CN" dirty="0"/>
          </a:p>
          <a:p>
            <a:pPr marL="0" indent="0">
              <a:buNone/>
              <a:defRPr/>
            </a:pPr>
            <a:endParaRPr lang="en-US" altLang="zh-CN" dirty="0"/>
          </a:p>
          <a:p>
            <a:pPr marL="0" indent="0">
              <a:buNone/>
              <a:defRPr/>
            </a:pPr>
            <a:r>
              <a:rPr lang="zh-CN" altLang="en-US" dirty="0"/>
              <a:t>解读：</a:t>
            </a:r>
            <a:endParaRPr lang="en-US" altLang="zh-CN" dirty="0"/>
          </a:p>
          <a:p>
            <a:pPr marL="285750" indent="-285750">
              <a:buFont typeface="Wingdings" panose="05000000000000000000" pitchFamily="2" charset="2"/>
              <a:buChar char="l"/>
              <a:defRPr/>
            </a:pPr>
            <a:r>
              <a:rPr lang="en-US" altLang="zh-CN" dirty="0"/>
              <a:t>package</a:t>
            </a:r>
            <a:r>
              <a:rPr lang="zh-CN" altLang="en-US" dirty="0"/>
              <a:t>：用于</a:t>
            </a:r>
            <a:r>
              <a:rPr lang="zh-CN" altLang="zh-CN" dirty="0"/>
              <a:t>声明代码所属包，包是</a:t>
            </a:r>
            <a:r>
              <a:rPr lang="en-US" altLang="zh-CN" dirty="0"/>
              <a:t>Go</a:t>
            </a:r>
            <a:r>
              <a:rPr lang="zh-CN" altLang="zh-CN" dirty="0"/>
              <a:t>代码分发的最基本单位。若程序需要运行包名必须为</a:t>
            </a:r>
            <a:r>
              <a:rPr lang="en-US" altLang="zh-CN" dirty="0"/>
              <a:t>main</a:t>
            </a:r>
          </a:p>
          <a:p>
            <a:pPr marL="285750" indent="-285750">
              <a:buFont typeface="Wingdings" panose="05000000000000000000" pitchFamily="2" charset="2"/>
              <a:buChar char="l"/>
              <a:defRPr/>
            </a:pPr>
            <a:r>
              <a:rPr lang="en-US" altLang="zh-CN" dirty="0"/>
              <a:t>import</a:t>
            </a:r>
            <a:r>
              <a:rPr lang="zh-CN" altLang="en-US" dirty="0"/>
              <a:t>：</a:t>
            </a:r>
            <a:r>
              <a:rPr lang="zh-CN" altLang="zh-CN" dirty="0"/>
              <a:t>用于导入程序依赖的所有的包</a:t>
            </a:r>
            <a:endParaRPr lang="en-US" altLang="zh-CN" dirty="0"/>
          </a:p>
          <a:p>
            <a:pPr marL="285750" indent="-285750">
              <a:buFont typeface="Wingdings" panose="05000000000000000000" pitchFamily="2" charset="2"/>
              <a:buChar char="l"/>
              <a:defRPr/>
            </a:pPr>
            <a:r>
              <a:rPr lang="en-US" altLang="zh-CN" dirty="0" err="1"/>
              <a:t>func</a:t>
            </a:r>
            <a:r>
              <a:rPr lang="zh-CN" altLang="en-US" dirty="0"/>
              <a:t>：</a:t>
            </a:r>
            <a:r>
              <a:rPr lang="zh-CN" altLang="zh-CN" dirty="0"/>
              <a:t>用于定义函数</a:t>
            </a:r>
            <a:r>
              <a:rPr lang="zh-CN" altLang="en-US" dirty="0"/>
              <a:t>，</a:t>
            </a:r>
            <a:r>
              <a:rPr lang="en-US" altLang="zh-CN" dirty="0"/>
              <a:t>main</a:t>
            </a:r>
            <a:r>
              <a:rPr lang="zh-CN" altLang="zh-CN" dirty="0"/>
              <a:t>函数是程序的入口</a:t>
            </a:r>
            <a:r>
              <a:rPr lang="en-US" altLang="zh-CN" dirty="0"/>
              <a:t>,</a:t>
            </a:r>
            <a:r>
              <a:rPr lang="zh-CN" altLang="zh-CN" dirty="0"/>
              <a:t>若程序需要运行必须声明</a:t>
            </a:r>
            <a:r>
              <a:rPr lang="en-US" altLang="zh-CN" dirty="0"/>
              <a:t>main</a:t>
            </a:r>
            <a:r>
              <a:rPr lang="zh-CN" altLang="zh-CN" dirty="0"/>
              <a:t>函数</a:t>
            </a:r>
            <a:r>
              <a:rPr lang="zh-CN" altLang="en-US" dirty="0"/>
              <a:t>（</a:t>
            </a:r>
            <a:r>
              <a:rPr lang="en-US" altLang="zh-CN" dirty="0"/>
              <a:t>main</a:t>
            </a:r>
            <a:r>
              <a:rPr lang="zh-CN" altLang="zh-CN" dirty="0"/>
              <a:t>函数无参数也无返回值</a:t>
            </a:r>
            <a:r>
              <a:rPr lang="zh-CN" altLang="en-US" dirty="0"/>
              <a:t>）</a:t>
            </a:r>
            <a:endParaRPr lang="en-US" altLang="zh-CN" dirty="0"/>
          </a:p>
          <a:p>
            <a:pPr marL="285750" indent="-285750">
              <a:buFont typeface="Wingdings" panose="05000000000000000000" pitchFamily="2" charset="2"/>
              <a:buChar char="l"/>
              <a:defRPr/>
            </a:pPr>
            <a:r>
              <a:rPr lang="zh-CN" altLang="zh-CN" dirty="0"/>
              <a:t>调用</a:t>
            </a:r>
            <a:r>
              <a:rPr lang="en-US" altLang="zh-CN" dirty="0" err="1"/>
              <a:t>fmt.Println</a:t>
            </a:r>
            <a:r>
              <a:rPr lang="zh-CN" altLang="zh-CN" dirty="0"/>
              <a:t>函数将参数信息打印到控制台</a:t>
            </a:r>
          </a:p>
          <a:p>
            <a:pPr marL="0" indent="0">
              <a:buNone/>
              <a:defRPr/>
            </a:pPr>
            <a:endParaRPr lang="zh-CN" altLang="zh-CN" dirty="0"/>
          </a:p>
          <a:p>
            <a:pPr marL="0" indent="0">
              <a:buNone/>
              <a:defRPr/>
            </a:pPr>
            <a:endParaRPr lang="zh-CN" altLang="en-US" dirty="0"/>
          </a:p>
        </p:txBody>
      </p:sp>
      <p:pic>
        <p:nvPicPr>
          <p:cNvPr id="5" name="图片 3">
            <a:extLst>
              <a:ext uri="{FF2B5EF4-FFF2-40B4-BE49-F238E27FC236}">
                <a16:creationId xmlns:a16="http://schemas.microsoft.com/office/drawing/2014/main" id="{2F0A7091-592A-4A96-A1B8-4583B8B34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2585" y="1881088"/>
            <a:ext cx="2078831" cy="978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5024145"/>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1787423" y="267494"/>
            <a:ext cx="52421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a:solidFill>
                  <a:srgbClr val="282828"/>
                </a:solidFill>
                <a:latin typeface="Impact" panose="020B0806030902050204" pitchFamily="34" charset="0"/>
              </a:rPr>
              <a:t>Golang</a:t>
            </a:r>
            <a:r>
              <a:rPr lang="zh-CN" altLang="en-US" sz="2800" b="1" dirty="0">
                <a:solidFill>
                  <a:srgbClr val="282828"/>
                </a:solidFill>
                <a:latin typeface="Impact" panose="020B0806030902050204" pitchFamily="34" charset="0"/>
              </a:rPr>
              <a:t>基本语法</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变量定义</a:t>
            </a:r>
            <a:r>
              <a:rPr lang="en-US" altLang="zh-CN" sz="2800" b="1" dirty="0">
                <a:solidFill>
                  <a:srgbClr val="282828"/>
                </a:solidFill>
                <a:latin typeface="Impact" panose="020B0806030902050204" pitchFamily="34" charset="0"/>
              </a:rPr>
              <a:t>&amp;</a:t>
            </a:r>
            <a:r>
              <a:rPr lang="zh-CN" altLang="en-US" sz="2800" b="1" dirty="0">
                <a:solidFill>
                  <a:srgbClr val="282828"/>
                </a:solidFill>
                <a:latin typeface="Impact" panose="020B0806030902050204" pitchFamily="34" charset="0"/>
              </a:rPr>
              <a:t>赋值</a:t>
            </a:r>
            <a:r>
              <a:rPr lang="en-US" altLang="zh-CN" sz="2800" b="1" dirty="0">
                <a:solidFill>
                  <a:srgbClr val="282828"/>
                </a:solidFill>
                <a:latin typeface="Impact" panose="020B0806030902050204" pitchFamily="34" charset="0"/>
              </a:rPr>
              <a:t>)</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987574"/>
            <a:ext cx="7488832" cy="923330"/>
          </a:xfrm>
          <a:prstGeom prst="rect">
            <a:avLst/>
          </a:prstGeom>
          <a:noFill/>
        </p:spPr>
        <p:txBody>
          <a:bodyPr wrap="square" rtlCol="0">
            <a:spAutoFit/>
          </a:bodyPr>
          <a:lstStyle/>
          <a:p>
            <a:pPr marL="0" indent="0">
              <a:buFont typeface="Wingdings" panose="05000000000000000000" pitchFamily="2" charset="2"/>
              <a:buNone/>
            </a:pPr>
            <a:r>
              <a:rPr lang="zh-CN" altLang="zh-CN" dirty="0"/>
              <a:t>变量是指对一块存储空间定义名称，通过名称对存储空间的内容进行访问或修改，使用</a:t>
            </a:r>
            <a:r>
              <a:rPr lang="en-US" altLang="zh-CN" dirty="0"/>
              <a:t>var</a:t>
            </a:r>
            <a:r>
              <a:rPr lang="zh-CN" altLang="zh-CN" dirty="0"/>
              <a:t>进行变量声明</a:t>
            </a:r>
            <a:r>
              <a:rPr lang="zh-CN" altLang="en-US" dirty="0"/>
              <a:t>，可在声明变量时对其指定值，若不指定，则使用对应类型零值进行初始化</a:t>
            </a:r>
            <a:endParaRPr lang="en-US" altLang="zh-CN" dirty="0"/>
          </a:p>
        </p:txBody>
      </p:sp>
      <p:pic>
        <p:nvPicPr>
          <p:cNvPr id="5" name="图片 5">
            <a:extLst>
              <a:ext uri="{FF2B5EF4-FFF2-40B4-BE49-F238E27FC236}">
                <a16:creationId xmlns:a16="http://schemas.microsoft.com/office/drawing/2014/main" id="{0AA1C1D8-6CD5-47C4-B49C-C7CDDD5D5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1900982"/>
            <a:ext cx="501015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1784471"/>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302789" y="267494"/>
            <a:ext cx="43172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a:solidFill>
                  <a:srgbClr val="282828"/>
                </a:solidFill>
                <a:latin typeface="Impact" panose="020B0806030902050204" pitchFamily="34" charset="0"/>
              </a:rPr>
              <a:t>Golang</a:t>
            </a:r>
            <a:r>
              <a:rPr lang="zh-CN" altLang="en-US" sz="2800" b="1" dirty="0">
                <a:solidFill>
                  <a:srgbClr val="282828"/>
                </a:solidFill>
                <a:latin typeface="Impact" panose="020B0806030902050204" pitchFamily="34" charset="0"/>
              </a:rPr>
              <a:t>基本语法</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流程控制</a:t>
            </a:r>
            <a:r>
              <a:rPr lang="en-US" altLang="zh-CN" sz="2800" b="1" dirty="0">
                <a:solidFill>
                  <a:srgbClr val="282828"/>
                </a:solidFill>
                <a:latin typeface="Impact" panose="020B0806030902050204" pitchFamily="34" charset="0"/>
              </a:rPr>
              <a:t>)</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987574"/>
            <a:ext cx="7488832" cy="2031325"/>
          </a:xfrm>
          <a:prstGeom prst="rect">
            <a:avLst/>
          </a:prstGeom>
          <a:noFill/>
        </p:spPr>
        <p:txBody>
          <a:bodyPr wrap="square" rtlCol="0">
            <a:spAutoFit/>
          </a:bodyPr>
          <a:lstStyle/>
          <a:p>
            <a:pPr marL="342900" indent="-342900">
              <a:buFont typeface="+mj-lt"/>
              <a:buAutoNum type="arabicPeriod"/>
              <a:defRPr/>
            </a:pPr>
            <a:r>
              <a:rPr lang="zh-CN" altLang="en-US" dirty="0"/>
              <a:t>条件</a:t>
            </a:r>
            <a:endParaRPr lang="en-US" altLang="zh-CN" dirty="0"/>
          </a:p>
          <a:p>
            <a:pPr lvl="1">
              <a:defRPr/>
            </a:pPr>
            <a:r>
              <a:rPr lang="zh-CN" altLang="zh-CN" dirty="0"/>
              <a:t>段子：老婆给当程序员的老公打电话：下班顺路买十个包子，如果看到卖西瓜的，买一个。当晚老公手捧一个包子进了家门…老婆怒道：你怎么只买一个包子？！老公甚恐，喃喃道：因为我真看到卖西瓜的了。</a:t>
            </a:r>
          </a:p>
          <a:p>
            <a:pPr marL="742950" lvl="1" indent="-285750">
              <a:buFont typeface="Wingdings" panose="05000000000000000000" pitchFamily="2" charset="2"/>
              <a:buChar char="l"/>
              <a:defRPr/>
            </a:pPr>
            <a:r>
              <a:rPr lang="zh-CN" altLang="zh-CN" dirty="0"/>
              <a:t>老婆：买十个包子，如果有卖西瓜的，买一个西瓜</a:t>
            </a:r>
            <a:endParaRPr lang="en-US" altLang="zh-CN" dirty="0"/>
          </a:p>
          <a:p>
            <a:pPr marL="742950" lvl="1" indent="-285750">
              <a:buFont typeface="Wingdings" panose="05000000000000000000" pitchFamily="2" charset="2"/>
              <a:buChar char="l"/>
              <a:defRPr/>
            </a:pPr>
            <a:r>
              <a:rPr lang="zh-CN" altLang="zh-CN" dirty="0"/>
              <a:t>老公：如果有卖西瓜的，买一个包子，否则买十个包子</a:t>
            </a:r>
          </a:p>
        </p:txBody>
      </p:sp>
      <p:pic>
        <p:nvPicPr>
          <p:cNvPr id="6" name="图片 5">
            <a:extLst>
              <a:ext uri="{FF2B5EF4-FFF2-40B4-BE49-F238E27FC236}">
                <a16:creationId xmlns:a16="http://schemas.microsoft.com/office/drawing/2014/main" id="{14958425-7FA8-4F23-9DCB-2A0FA8CD0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934831"/>
            <a:ext cx="3955256" cy="2168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6028F755-BECD-43B4-8467-29D1F5277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9419" y="1722306"/>
            <a:ext cx="2828925" cy="259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2606861"/>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302789" y="267494"/>
            <a:ext cx="43172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a:solidFill>
                  <a:srgbClr val="282828"/>
                </a:solidFill>
                <a:latin typeface="Impact" panose="020B0806030902050204" pitchFamily="34" charset="0"/>
              </a:rPr>
              <a:t>Golang</a:t>
            </a:r>
            <a:r>
              <a:rPr lang="zh-CN" altLang="en-US" sz="2800" b="1" dirty="0">
                <a:solidFill>
                  <a:srgbClr val="282828"/>
                </a:solidFill>
                <a:latin typeface="Impact" panose="020B0806030902050204" pitchFamily="34" charset="0"/>
              </a:rPr>
              <a:t>基本语法</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流程控制</a:t>
            </a:r>
            <a:r>
              <a:rPr lang="en-US" altLang="zh-CN" sz="2800" b="1" dirty="0">
                <a:solidFill>
                  <a:srgbClr val="282828"/>
                </a:solidFill>
                <a:latin typeface="Impact" panose="020B0806030902050204" pitchFamily="34" charset="0"/>
              </a:rPr>
              <a:t>)</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987574"/>
            <a:ext cx="7488832" cy="646331"/>
          </a:xfrm>
          <a:prstGeom prst="rect">
            <a:avLst/>
          </a:prstGeom>
          <a:noFill/>
        </p:spPr>
        <p:txBody>
          <a:bodyPr wrap="square" rtlCol="0">
            <a:spAutoFit/>
          </a:bodyPr>
          <a:lstStyle/>
          <a:p>
            <a:pPr marL="342900" indent="-342900">
              <a:buFont typeface="+mj-lt"/>
              <a:buAutoNum type="arabicPeriod"/>
              <a:defRPr/>
            </a:pPr>
            <a:r>
              <a:rPr lang="zh-CN" altLang="en-US" dirty="0"/>
              <a:t>循环</a:t>
            </a:r>
            <a:endParaRPr lang="en-US" altLang="zh-CN" dirty="0"/>
          </a:p>
          <a:p>
            <a:pPr lvl="1">
              <a:defRPr/>
            </a:pPr>
            <a:r>
              <a:rPr lang="zh-CN" altLang="en-US" dirty="0"/>
              <a:t>问题：</a:t>
            </a:r>
            <a:r>
              <a:rPr lang="zh-CN" altLang="zh-CN" dirty="0"/>
              <a:t>计算</a:t>
            </a:r>
            <a:r>
              <a:rPr lang="en-US" altLang="zh-CN" dirty="0"/>
              <a:t>1-100</a:t>
            </a:r>
            <a:r>
              <a:rPr lang="zh-CN" altLang="zh-CN" dirty="0"/>
              <a:t>所有整数的和</a:t>
            </a:r>
            <a:endParaRPr lang="en-US" altLang="zh-CN" dirty="0"/>
          </a:p>
        </p:txBody>
      </p:sp>
      <p:pic>
        <p:nvPicPr>
          <p:cNvPr id="8" name="图片 3">
            <a:extLst>
              <a:ext uri="{FF2B5EF4-FFF2-40B4-BE49-F238E27FC236}">
                <a16:creationId xmlns:a16="http://schemas.microsoft.com/office/drawing/2014/main" id="{D2407015-7CD8-4C31-B1E1-B7C069C41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5" y="2013096"/>
            <a:ext cx="31432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7EF1B625-DCA8-43A6-81EB-CAE9BC54926F}"/>
              </a:ext>
            </a:extLst>
          </p:cNvPr>
          <p:cNvSpPr txBox="1"/>
          <p:nvPr/>
        </p:nvSpPr>
        <p:spPr>
          <a:xfrm>
            <a:off x="767112" y="3363838"/>
            <a:ext cx="7609776" cy="646331"/>
          </a:xfrm>
          <a:prstGeom prst="rect">
            <a:avLst/>
          </a:prstGeom>
          <a:noFill/>
        </p:spPr>
        <p:txBody>
          <a:bodyPr wrap="none" rtlCol="0">
            <a:spAutoFit/>
          </a:bodyPr>
          <a:lstStyle/>
          <a:p>
            <a:r>
              <a:rPr lang="en-US" altLang="zh-CN" dirty="0"/>
              <a:t>for</a:t>
            </a:r>
            <a:r>
              <a:rPr lang="zh-CN" altLang="zh-CN" dirty="0"/>
              <a:t>语句后有三个子语句分别为：初始化子语句，条件子语句和后置子语句</a:t>
            </a:r>
          </a:p>
          <a:p>
            <a:endParaRPr lang="zh-CN" altLang="en-US" dirty="0"/>
          </a:p>
        </p:txBody>
      </p:sp>
    </p:spTree>
    <p:extLst>
      <p:ext uri="{BB962C8B-B14F-4D97-AF65-F5344CB8AC3E}">
        <p14:creationId xmlns:p14="http://schemas.microsoft.com/office/powerpoint/2010/main" val="4273624524"/>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302789" y="267494"/>
            <a:ext cx="4333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a:solidFill>
                  <a:srgbClr val="282828"/>
                </a:solidFill>
                <a:latin typeface="Impact" panose="020B0806030902050204" pitchFamily="34" charset="0"/>
              </a:rPr>
              <a:t>Golang</a:t>
            </a:r>
            <a:r>
              <a:rPr lang="zh-CN" altLang="en-US" sz="2800" b="1" dirty="0">
                <a:solidFill>
                  <a:srgbClr val="282828"/>
                </a:solidFill>
                <a:latin typeface="Impact" panose="020B0806030902050204" pitchFamily="34" charset="0"/>
              </a:rPr>
              <a:t>基本语法</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标准输出</a:t>
            </a:r>
            <a:r>
              <a:rPr lang="en-US" altLang="zh-CN" sz="2800" b="1" dirty="0">
                <a:solidFill>
                  <a:srgbClr val="282828"/>
                </a:solidFill>
                <a:latin typeface="Impact" panose="020B0806030902050204" pitchFamily="34" charset="0"/>
              </a:rPr>
              <a:t>)</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987574"/>
            <a:ext cx="7488832" cy="646331"/>
          </a:xfrm>
          <a:prstGeom prst="rect">
            <a:avLst/>
          </a:prstGeom>
          <a:noFill/>
        </p:spPr>
        <p:txBody>
          <a:bodyPr wrap="square" rtlCol="0">
            <a:spAutoFit/>
          </a:bodyPr>
          <a:lstStyle/>
          <a:p>
            <a:pPr marL="0" indent="0">
              <a:buNone/>
            </a:pPr>
            <a:r>
              <a:rPr lang="zh-CN" altLang="en-US" dirty="0"/>
              <a:t>使用</a:t>
            </a:r>
            <a:r>
              <a:rPr lang="en-US" altLang="zh-CN" dirty="0" err="1"/>
              <a:t>fmt</a:t>
            </a:r>
            <a:r>
              <a:rPr lang="zh-CN" altLang="zh-CN" dirty="0"/>
              <a:t>包中提供的</a:t>
            </a:r>
            <a:r>
              <a:rPr lang="en-US" altLang="zh-CN" dirty="0" err="1"/>
              <a:t>Println</a:t>
            </a:r>
            <a:r>
              <a:rPr lang="zh-CN" altLang="zh-CN" dirty="0"/>
              <a:t>、</a:t>
            </a:r>
            <a:r>
              <a:rPr lang="en-US" altLang="zh-CN" dirty="0"/>
              <a:t>Print</a:t>
            </a:r>
            <a:r>
              <a:rPr lang="zh-CN" altLang="zh-CN" dirty="0"/>
              <a:t>、</a:t>
            </a:r>
            <a:r>
              <a:rPr lang="en-US" altLang="zh-CN" dirty="0" err="1"/>
              <a:t>Printf</a:t>
            </a:r>
            <a:r>
              <a:rPr lang="zh-CN" altLang="zh-CN" dirty="0"/>
              <a:t>函数用于将信息打印到控制台，基本使用方法：</a:t>
            </a:r>
            <a:endParaRPr lang="en-US" altLang="zh-CN" dirty="0"/>
          </a:p>
        </p:txBody>
      </p:sp>
      <p:pic>
        <p:nvPicPr>
          <p:cNvPr id="6" name="图片 3">
            <a:extLst>
              <a:ext uri="{FF2B5EF4-FFF2-40B4-BE49-F238E27FC236}">
                <a16:creationId xmlns:a16="http://schemas.microsoft.com/office/drawing/2014/main" id="{D277CB5C-19DC-4FF8-BE97-2D67CD3D8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763" y="1824318"/>
            <a:ext cx="3800475" cy="2168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500947"/>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661862" y="267494"/>
            <a:ext cx="36150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a:solidFill>
                  <a:srgbClr val="282828"/>
                </a:solidFill>
                <a:latin typeface="Impact" panose="020B0806030902050204" pitchFamily="34" charset="0"/>
              </a:rPr>
              <a:t>Golang</a:t>
            </a:r>
            <a:r>
              <a:rPr lang="zh-CN" altLang="en-US" sz="2800" b="1" dirty="0">
                <a:solidFill>
                  <a:srgbClr val="282828"/>
                </a:solidFill>
                <a:latin typeface="Impact" panose="020B0806030902050204" pitchFamily="34" charset="0"/>
              </a:rPr>
              <a:t>基本语法</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切片</a:t>
            </a:r>
            <a:r>
              <a:rPr lang="en-US" altLang="zh-CN" sz="2800" b="1" dirty="0">
                <a:solidFill>
                  <a:srgbClr val="282828"/>
                </a:solidFill>
                <a:latin typeface="Impact" panose="020B0806030902050204" pitchFamily="34" charset="0"/>
              </a:rPr>
              <a:t>)</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987574"/>
            <a:ext cx="7488832" cy="1754326"/>
          </a:xfrm>
          <a:prstGeom prst="rect">
            <a:avLst/>
          </a:prstGeom>
          <a:noFill/>
        </p:spPr>
        <p:txBody>
          <a:bodyPr wrap="square" rtlCol="0">
            <a:spAutoFit/>
          </a:bodyPr>
          <a:lstStyle/>
          <a:p>
            <a:pPr marL="0" indent="0">
              <a:buNone/>
              <a:defRPr/>
            </a:pPr>
            <a:r>
              <a:rPr lang="zh-CN" altLang="zh-CN" dirty="0"/>
              <a:t>切片是长度可变的数组（具有相同数据类型的数据项组成的一组长度可变的序列），切片由三部分组成：</a:t>
            </a:r>
            <a:endParaRPr lang="en-US" altLang="zh-CN" dirty="0"/>
          </a:p>
          <a:p>
            <a:pPr marL="285750" indent="-285750">
              <a:buFont typeface="Wingdings" panose="05000000000000000000" pitchFamily="2" charset="2"/>
              <a:buChar char="l"/>
              <a:defRPr/>
            </a:pPr>
            <a:r>
              <a:rPr lang="zh-CN" altLang="zh-CN" dirty="0"/>
              <a:t>指针：指向切片第一个元素指向的数组元素的地址</a:t>
            </a:r>
            <a:endParaRPr lang="en-US" altLang="zh-CN" dirty="0"/>
          </a:p>
          <a:p>
            <a:pPr marL="285750" indent="-285750">
              <a:buFont typeface="Wingdings" panose="05000000000000000000" pitchFamily="2" charset="2"/>
              <a:buChar char="l"/>
              <a:defRPr/>
            </a:pPr>
            <a:r>
              <a:rPr lang="zh-CN" altLang="zh-CN" dirty="0"/>
              <a:t>长度：切片元素的数量</a:t>
            </a:r>
            <a:endParaRPr lang="en-US" altLang="zh-CN" dirty="0"/>
          </a:p>
          <a:p>
            <a:pPr marL="285750" indent="-285750">
              <a:buFont typeface="Wingdings" panose="05000000000000000000" pitchFamily="2" charset="2"/>
              <a:buChar char="l"/>
              <a:defRPr/>
            </a:pPr>
            <a:r>
              <a:rPr lang="zh-CN" altLang="zh-CN" dirty="0"/>
              <a:t>容量：切片开始到结束位置元素的数量</a:t>
            </a:r>
          </a:p>
          <a:p>
            <a:pPr marL="0" indent="0">
              <a:buNone/>
              <a:defRPr/>
            </a:pPr>
            <a:endParaRPr lang="zh-CN" altLang="en-US" dirty="0"/>
          </a:p>
        </p:txBody>
      </p:sp>
      <p:pic>
        <p:nvPicPr>
          <p:cNvPr id="5" name="图片 4">
            <a:extLst>
              <a:ext uri="{FF2B5EF4-FFF2-40B4-BE49-F238E27FC236}">
                <a16:creationId xmlns:a16="http://schemas.microsoft.com/office/drawing/2014/main" id="{BD547A14-8243-4D2D-B232-A5A539E89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292" y="987574"/>
            <a:ext cx="3807619"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4020311"/>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661862" y="267494"/>
            <a:ext cx="36150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a:solidFill>
                  <a:srgbClr val="282828"/>
                </a:solidFill>
                <a:latin typeface="Impact" panose="020B0806030902050204" pitchFamily="34" charset="0"/>
              </a:rPr>
              <a:t>Golang</a:t>
            </a:r>
            <a:r>
              <a:rPr lang="zh-CN" altLang="en-US" sz="2800" b="1" dirty="0">
                <a:solidFill>
                  <a:srgbClr val="282828"/>
                </a:solidFill>
                <a:latin typeface="Impact" panose="020B0806030902050204" pitchFamily="34" charset="0"/>
              </a:rPr>
              <a:t>基本语法</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映射</a:t>
            </a:r>
            <a:r>
              <a:rPr lang="en-US" altLang="zh-CN" sz="2800" b="1" dirty="0">
                <a:solidFill>
                  <a:srgbClr val="282828"/>
                </a:solidFill>
                <a:latin typeface="Impact" panose="020B0806030902050204" pitchFamily="34" charset="0"/>
              </a:rPr>
              <a:t>)</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987574"/>
            <a:ext cx="7488832" cy="923330"/>
          </a:xfrm>
          <a:prstGeom prst="rect">
            <a:avLst/>
          </a:prstGeom>
          <a:noFill/>
        </p:spPr>
        <p:txBody>
          <a:bodyPr wrap="square" rtlCol="0">
            <a:spAutoFit/>
          </a:bodyPr>
          <a:lstStyle/>
          <a:p>
            <a:pPr marL="0" indent="0">
              <a:buNone/>
            </a:pPr>
            <a:r>
              <a:rPr lang="zh-CN" altLang="zh-CN" dirty="0"/>
              <a:t>映射是存储一系列无序的</a:t>
            </a:r>
            <a:r>
              <a:rPr lang="en-US" altLang="zh-CN" dirty="0"/>
              <a:t>key/value</a:t>
            </a:r>
            <a:r>
              <a:rPr lang="zh-CN" altLang="zh-CN" dirty="0"/>
              <a:t>对，通过</a:t>
            </a:r>
            <a:r>
              <a:rPr lang="en-US" altLang="zh-CN" dirty="0"/>
              <a:t>key</a:t>
            </a:r>
            <a:r>
              <a:rPr lang="zh-CN" altLang="zh-CN" dirty="0"/>
              <a:t>来对</a:t>
            </a:r>
            <a:r>
              <a:rPr lang="en-US" altLang="zh-CN" dirty="0"/>
              <a:t>value</a:t>
            </a:r>
            <a:r>
              <a:rPr lang="zh-CN" altLang="zh-CN" dirty="0"/>
              <a:t>进行操作（增、删、改、查）。映射的</a:t>
            </a:r>
            <a:r>
              <a:rPr lang="en-US" altLang="zh-CN" dirty="0"/>
              <a:t>key</a:t>
            </a:r>
            <a:r>
              <a:rPr lang="zh-CN" altLang="zh-CN" dirty="0"/>
              <a:t>只能为可使用</a:t>
            </a:r>
            <a:r>
              <a:rPr lang="en-US" altLang="zh-CN" dirty="0"/>
              <a:t>==</a:t>
            </a:r>
            <a:r>
              <a:rPr lang="zh-CN" altLang="zh-CN" dirty="0"/>
              <a:t>运算符的值类型（字符串、数字、布尔、数组），</a:t>
            </a:r>
            <a:r>
              <a:rPr lang="en-US" altLang="zh-CN" dirty="0"/>
              <a:t>value</a:t>
            </a:r>
            <a:r>
              <a:rPr lang="zh-CN" altLang="zh-CN" dirty="0"/>
              <a:t>可以为任意类型</a:t>
            </a:r>
          </a:p>
        </p:txBody>
      </p:sp>
      <p:pic>
        <p:nvPicPr>
          <p:cNvPr id="6" name="图片 5">
            <a:extLst>
              <a:ext uri="{FF2B5EF4-FFF2-40B4-BE49-F238E27FC236}">
                <a16:creationId xmlns:a16="http://schemas.microsoft.com/office/drawing/2014/main" id="{D1AD13C0-5D98-44EF-9A91-EB7202026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10" y="1347614"/>
            <a:ext cx="4029075" cy="327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3007356"/>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482326" y="267494"/>
            <a:ext cx="3966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a:solidFill>
                  <a:srgbClr val="282828"/>
                </a:solidFill>
                <a:latin typeface="Impact" panose="020B0806030902050204" pitchFamily="34" charset="0"/>
              </a:rPr>
              <a:t>Golang</a:t>
            </a:r>
            <a:r>
              <a:rPr lang="zh-CN" altLang="en-US" sz="2800" b="1" dirty="0">
                <a:solidFill>
                  <a:srgbClr val="282828"/>
                </a:solidFill>
                <a:latin typeface="Impact" panose="020B0806030902050204" pitchFamily="34" charset="0"/>
              </a:rPr>
              <a:t>基本语法</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结构体</a:t>
            </a:r>
            <a:r>
              <a:rPr lang="en-US" altLang="zh-CN" sz="2800" b="1" dirty="0">
                <a:solidFill>
                  <a:srgbClr val="282828"/>
                </a:solidFill>
                <a:latin typeface="Impact" panose="020B0806030902050204" pitchFamily="34" charset="0"/>
              </a:rPr>
              <a:t>)</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987574"/>
            <a:ext cx="7488832" cy="1477328"/>
          </a:xfrm>
          <a:prstGeom prst="rect">
            <a:avLst/>
          </a:prstGeom>
          <a:noFill/>
        </p:spPr>
        <p:txBody>
          <a:bodyPr wrap="square" rtlCol="0">
            <a:spAutoFit/>
          </a:bodyPr>
          <a:lstStyle/>
          <a:p>
            <a:pPr marL="0" indent="0">
              <a:buNone/>
            </a:pPr>
            <a:r>
              <a:rPr lang="zh-CN" altLang="zh-CN" dirty="0"/>
              <a:t>结构体定义使用</a:t>
            </a:r>
            <a:r>
              <a:rPr lang="en-US" altLang="zh-CN" dirty="0"/>
              <a:t>struct</a:t>
            </a:r>
            <a:r>
              <a:rPr lang="zh-CN" altLang="zh-CN" dirty="0"/>
              <a:t>标识，需要指定其包含的属性（名和类型），在定义结构体时可以为结构体指定结构体名（命名结构体），用于后续声明结构体变量使用</a:t>
            </a:r>
          </a:p>
          <a:p>
            <a:pPr marL="0" indent="0">
              <a:buNone/>
            </a:pPr>
            <a:endParaRPr lang="en-US" altLang="zh-CN" dirty="0"/>
          </a:p>
          <a:p>
            <a:pPr marL="0" indent="0">
              <a:buNone/>
            </a:pPr>
            <a:endParaRPr lang="zh-CN" altLang="en-US" dirty="0"/>
          </a:p>
        </p:txBody>
      </p:sp>
      <p:pic>
        <p:nvPicPr>
          <p:cNvPr id="9" name="图片 8">
            <a:extLst>
              <a:ext uri="{FF2B5EF4-FFF2-40B4-BE49-F238E27FC236}">
                <a16:creationId xmlns:a16="http://schemas.microsoft.com/office/drawing/2014/main" id="{4E13760D-FA67-4624-9AC2-E0CF8A86F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950" y="1989227"/>
            <a:ext cx="2418160" cy="1378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CBC43D2B-E783-4163-B8BF-D846CFCE6E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4372" y="2464902"/>
            <a:ext cx="3955256"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a:extLst>
              <a:ext uri="{FF2B5EF4-FFF2-40B4-BE49-F238E27FC236}">
                <a16:creationId xmlns:a16="http://schemas.microsoft.com/office/drawing/2014/main" id="{AEB2744A-B3F4-41FA-9F20-FAB0044C5F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9012" y="3367971"/>
            <a:ext cx="36576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2294800"/>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661862" y="267494"/>
            <a:ext cx="36150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a:solidFill>
                  <a:srgbClr val="282828"/>
                </a:solidFill>
                <a:latin typeface="Impact" panose="020B0806030902050204" pitchFamily="34" charset="0"/>
              </a:rPr>
              <a:t>Golang</a:t>
            </a:r>
            <a:r>
              <a:rPr lang="zh-CN" altLang="en-US" sz="2800" b="1" dirty="0">
                <a:solidFill>
                  <a:srgbClr val="282828"/>
                </a:solidFill>
                <a:latin typeface="Impact" panose="020B0806030902050204" pitchFamily="34" charset="0"/>
              </a:rPr>
              <a:t>基本语法</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方法</a:t>
            </a:r>
            <a:r>
              <a:rPr lang="en-US" altLang="zh-CN" sz="2800" b="1" dirty="0">
                <a:solidFill>
                  <a:srgbClr val="282828"/>
                </a:solidFill>
                <a:latin typeface="Impact" panose="020B0806030902050204" pitchFamily="34" charset="0"/>
              </a:rPr>
              <a:t>)</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1013480"/>
            <a:ext cx="7488832" cy="369332"/>
          </a:xfrm>
          <a:prstGeom prst="rect">
            <a:avLst/>
          </a:prstGeom>
          <a:noFill/>
        </p:spPr>
        <p:txBody>
          <a:bodyPr wrap="square" rtlCol="0">
            <a:spAutoFit/>
          </a:bodyPr>
          <a:lstStyle/>
          <a:p>
            <a:pPr marL="0" indent="0">
              <a:buNone/>
            </a:pPr>
            <a:r>
              <a:rPr lang="zh-CN" altLang="zh-CN" dirty="0"/>
              <a:t>方法是为特定类型定义的，只能由该类型调用的函数</a:t>
            </a:r>
          </a:p>
        </p:txBody>
      </p:sp>
      <p:pic>
        <p:nvPicPr>
          <p:cNvPr id="7" name="图片 3">
            <a:extLst>
              <a:ext uri="{FF2B5EF4-FFF2-40B4-BE49-F238E27FC236}">
                <a16:creationId xmlns:a16="http://schemas.microsoft.com/office/drawing/2014/main" id="{5730DBAB-448B-42F5-A760-7CE1B8F77B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083" y="1563638"/>
            <a:ext cx="3300413" cy="198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5">
            <a:extLst>
              <a:ext uri="{FF2B5EF4-FFF2-40B4-BE49-F238E27FC236}">
                <a16:creationId xmlns:a16="http://schemas.microsoft.com/office/drawing/2014/main" id="{1BD93708-7CC2-44A1-B2AE-C332DF95C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1905942"/>
            <a:ext cx="3371850"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4785878"/>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661862" y="267494"/>
            <a:ext cx="36150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a:solidFill>
                  <a:srgbClr val="282828"/>
                </a:solidFill>
                <a:latin typeface="Impact" panose="020B0806030902050204" pitchFamily="34" charset="0"/>
              </a:rPr>
              <a:t>Golang</a:t>
            </a:r>
            <a:r>
              <a:rPr lang="zh-CN" altLang="en-US" sz="2800" b="1" dirty="0">
                <a:solidFill>
                  <a:srgbClr val="282828"/>
                </a:solidFill>
                <a:latin typeface="Impact" panose="020B0806030902050204" pitchFamily="34" charset="0"/>
              </a:rPr>
              <a:t>基本语法</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方法</a:t>
            </a:r>
            <a:r>
              <a:rPr lang="en-US" altLang="zh-CN" sz="2800" b="1" dirty="0">
                <a:solidFill>
                  <a:srgbClr val="282828"/>
                </a:solidFill>
                <a:latin typeface="Impact" panose="020B0806030902050204" pitchFamily="34" charset="0"/>
              </a:rPr>
              <a:t>)</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1013480"/>
            <a:ext cx="7488832" cy="369332"/>
          </a:xfrm>
          <a:prstGeom prst="rect">
            <a:avLst/>
          </a:prstGeom>
          <a:noFill/>
        </p:spPr>
        <p:txBody>
          <a:bodyPr wrap="square" rtlCol="0">
            <a:spAutoFit/>
          </a:bodyPr>
          <a:lstStyle/>
          <a:p>
            <a:pPr marL="0" indent="0">
              <a:buNone/>
            </a:pPr>
            <a:r>
              <a:rPr lang="zh-CN" altLang="en-US" dirty="0"/>
              <a:t>指针接收者方法，可以用于修改对象的值数据</a:t>
            </a:r>
            <a:endParaRPr lang="en-US" altLang="zh-CN" dirty="0"/>
          </a:p>
        </p:txBody>
      </p:sp>
      <p:pic>
        <p:nvPicPr>
          <p:cNvPr id="6" name="图片 6">
            <a:extLst>
              <a:ext uri="{FF2B5EF4-FFF2-40B4-BE49-F238E27FC236}">
                <a16:creationId xmlns:a16="http://schemas.microsoft.com/office/drawing/2014/main" id="{E5E334B8-FFC8-426A-AE07-01BBD2B326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3269" y="1413289"/>
            <a:ext cx="3471863"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7">
            <a:extLst>
              <a:ext uri="{FF2B5EF4-FFF2-40B4-BE49-F238E27FC236}">
                <a16:creationId xmlns:a16="http://schemas.microsoft.com/office/drawing/2014/main" id="{8F701A80-4374-44B7-B405-B8EA920AF5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9026" y="2221863"/>
            <a:ext cx="3050381" cy="45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8">
            <a:extLst>
              <a:ext uri="{FF2B5EF4-FFF2-40B4-BE49-F238E27FC236}">
                <a16:creationId xmlns:a16="http://schemas.microsoft.com/office/drawing/2014/main" id="{D142BC5E-96F2-4D58-80D0-D678EE128E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9486" y="2094318"/>
            <a:ext cx="2386013" cy="850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9">
            <a:extLst>
              <a:ext uri="{FF2B5EF4-FFF2-40B4-BE49-F238E27FC236}">
                <a16:creationId xmlns:a16="http://schemas.microsoft.com/office/drawing/2014/main" id="{CAF16A25-2D3E-422B-81E9-75763DFF30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3307" y="2996803"/>
            <a:ext cx="3171825" cy="206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3218563"/>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726160" y="278324"/>
            <a:ext cx="16916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800" b="1" dirty="0">
                <a:solidFill>
                  <a:srgbClr val="282828"/>
                </a:solidFill>
                <a:latin typeface="Impact" panose="020B0806030902050204" pitchFamily="34" charset="0"/>
                <a:sym typeface="Impact" panose="020B0806030902050204" pitchFamily="34" charset="0"/>
              </a:rPr>
              <a:t>个人简介</a:t>
            </a:r>
          </a:p>
        </p:txBody>
      </p:sp>
      <p:sp>
        <p:nvSpPr>
          <p:cNvPr id="5" name="文本框 4">
            <a:extLst>
              <a:ext uri="{FF2B5EF4-FFF2-40B4-BE49-F238E27FC236}">
                <a16:creationId xmlns:a16="http://schemas.microsoft.com/office/drawing/2014/main" id="{F5433078-7EBE-4BAC-AA95-883584AAE0F0}"/>
              </a:ext>
            </a:extLst>
          </p:cNvPr>
          <p:cNvSpPr txBox="1"/>
          <p:nvPr/>
        </p:nvSpPr>
        <p:spPr>
          <a:xfrm>
            <a:off x="1115616" y="987574"/>
            <a:ext cx="3636404" cy="3139321"/>
          </a:xfrm>
          <a:prstGeom prst="rect">
            <a:avLst/>
          </a:prstGeom>
          <a:noFill/>
        </p:spPr>
        <p:txBody>
          <a:bodyPr wrap="square" rtlCol="0">
            <a:spAutoFit/>
          </a:bodyPr>
          <a:lstStyle/>
          <a:p>
            <a:r>
              <a:rPr lang="en-US" altLang="zh-CN" dirty="0"/>
              <a:t>11</a:t>
            </a:r>
            <a:r>
              <a:rPr lang="zh-CN" altLang="en-US" dirty="0"/>
              <a:t>年参加工作，先后就职于绿盟科技、数字公司担任开发工程师职位。多年 </a:t>
            </a:r>
            <a:r>
              <a:rPr lang="en-US" altLang="zh-CN" dirty="0"/>
              <a:t>Python</a:t>
            </a:r>
            <a:r>
              <a:rPr lang="zh-CN" altLang="en-US" dirty="0"/>
              <a:t>、</a:t>
            </a:r>
            <a:r>
              <a:rPr lang="en-US" altLang="zh-CN" dirty="0"/>
              <a:t> PHP</a:t>
            </a:r>
            <a:r>
              <a:rPr lang="zh-CN" altLang="en-US" dirty="0"/>
              <a:t>、</a:t>
            </a:r>
            <a:r>
              <a:rPr lang="en-US" altLang="zh-CN" dirty="0"/>
              <a:t>JAVA</a:t>
            </a:r>
            <a:r>
              <a:rPr lang="zh-CN" altLang="en-US" dirty="0"/>
              <a:t>、</a:t>
            </a:r>
            <a:r>
              <a:rPr lang="en-US" altLang="zh-CN" dirty="0"/>
              <a:t>Go </a:t>
            </a:r>
            <a:r>
              <a:rPr lang="zh-CN" altLang="en-US" dirty="0"/>
              <a:t>项目开发经验，带领团队完成多个中、小型项目开发。</a:t>
            </a:r>
            <a:endParaRPr lang="en-US" altLang="zh-CN" dirty="0"/>
          </a:p>
          <a:p>
            <a:r>
              <a:rPr lang="zh-CN" altLang="en-US" dirty="0"/>
              <a:t>擅长于 </a:t>
            </a:r>
            <a:r>
              <a:rPr lang="en-US" altLang="zh-CN" dirty="0"/>
              <a:t>Web </a:t>
            </a:r>
            <a:r>
              <a:rPr lang="zh-CN" altLang="en-US" dirty="0"/>
              <a:t>安全研发、大数据处理分析、 性能优化、分布式应用开发等。</a:t>
            </a:r>
            <a:endParaRPr lang="en-US" altLang="zh-CN" dirty="0"/>
          </a:p>
          <a:p>
            <a:endParaRPr lang="en-US" altLang="zh-CN" dirty="0"/>
          </a:p>
          <a:p>
            <a:r>
              <a:rPr lang="en-US" altLang="zh-CN" dirty="0"/>
              <a:t>15</a:t>
            </a:r>
            <a:r>
              <a:rPr lang="zh-CN" altLang="en-US" dirty="0"/>
              <a:t>年下半年开始担任培训机构讲师</a:t>
            </a:r>
          </a:p>
        </p:txBody>
      </p:sp>
      <p:pic>
        <p:nvPicPr>
          <p:cNvPr id="3" name="图片 2">
            <a:extLst>
              <a:ext uri="{FF2B5EF4-FFF2-40B4-BE49-F238E27FC236}">
                <a16:creationId xmlns:a16="http://schemas.microsoft.com/office/drawing/2014/main" id="{5CA3A6E0-1E42-4E7A-BF4A-8EF348A84A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049" y="951571"/>
            <a:ext cx="2664295" cy="3996443"/>
          </a:xfrm>
          <a:prstGeom prst="rect">
            <a:avLst/>
          </a:prstGeom>
        </p:spPr>
      </p:pic>
    </p:spTree>
    <p:extLst>
      <p:ext uri="{BB962C8B-B14F-4D97-AF65-F5344CB8AC3E}">
        <p14:creationId xmlns:p14="http://schemas.microsoft.com/office/powerpoint/2010/main" val="3884856052"/>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661862" y="267494"/>
            <a:ext cx="3599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a:solidFill>
                  <a:srgbClr val="282828"/>
                </a:solidFill>
                <a:latin typeface="Impact" panose="020B0806030902050204" pitchFamily="34" charset="0"/>
              </a:rPr>
              <a:t>Golang</a:t>
            </a:r>
            <a:r>
              <a:rPr lang="zh-CN" altLang="en-US" sz="2800" b="1" dirty="0">
                <a:solidFill>
                  <a:srgbClr val="282828"/>
                </a:solidFill>
                <a:latin typeface="Impact" panose="020B0806030902050204" pitchFamily="34" charset="0"/>
              </a:rPr>
              <a:t>基本语法</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并发</a:t>
            </a:r>
            <a:r>
              <a:rPr lang="en-US" altLang="zh-CN" sz="2800" b="1" dirty="0">
                <a:solidFill>
                  <a:srgbClr val="282828"/>
                </a:solidFill>
                <a:latin typeface="Impact" panose="020B0806030902050204" pitchFamily="34" charset="0"/>
              </a:rPr>
              <a:t>)</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1013480"/>
            <a:ext cx="7488832" cy="3139321"/>
          </a:xfrm>
          <a:prstGeom prst="rect">
            <a:avLst/>
          </a:prstGeom>
          <a:noFill/>
        </p:spPr>
        <p:txBody>
          <a:bodyPr wrap="square" rtlCol="0">
            <a:spAutoFit/>
          </a:bodyPr>
          <a:lstStyle/>
          <a:p>
            <a:pPr marL="0" indent="0">
              <a:buNone/>
            </a:pPr>
            <a:r>
              <a:rPr lang="zh-CN" altLang="en-US" dirty="0"/>
              <a:t>并发编程开发将一个过程按照并行算法拆分为多个可以独立执行的代码块，从而充分利用多核和多处理器提高系统吞吐率</a:t>
            </a:r>
          </a:p>
          <a:p>
            <a:pPr marL="342900" indent="-342900">
              <a:buFont typeface="+mj-lt"/>
              <a:buAutoNum type="arabicPeriod"/>
            </a:pPr>
            <a:r>
              <a:rPr lang="zh-CN" altLang="en-US" dirty="0"/>
              <a:t>顺序、并发与并行</a:t>
            </a:r>
            <a:endParaRPr lang="en-US" altLang="zh-CN" dirty="0"/>
          </a:p>
          <a:p>
            <a:pPr marL="742950" lvl="1" indent="-285750">
              <a:buFont typeface="Wingdings" panose="05000000000000000000" pitchFamily="2" charset="2"/>
              <a:buChar char="l"/>
            </a:pPr>
            <a:r>
              <a:rPr lang="zh-CN" altLang="en-US" dirty="0"/>
              <a:t>顺序是指发起执行的程序只能有一个</a:t>
            </a:r>
            <a:endParaRPr lang="en-US" altLang="zh-CN" dirty="0"/>
          </a:p>
          <a:p>
            <a:pPr marL="800100" lvl="1" indent="-342900">
              <a:buFont typeface="Wingdings" panose="05000000000000000000" pitchFamily="2" charset="2"/>
              <a:buChar char="l"/>
            </a:pPr>
            <a:r>
              <a:rPr lang="zh-CN" altLang="en-US" dirty="0"/>
              <a:t>并发是指同时发起执行</a:t>
            </a:r>
            <a:r>
              <a:rPr lang="en-US" altLang="zh-CN" dirty="0"/>
              <a:t>(</a:t>
            </a:r>
            <a:r>
              <a:rPr lang="zh-CN" altLang="en-US" dirty="0"/>
              <a:t>同时处理</a:t>
            </a:r>
            <a:r>
              <a:rPr lang="en-US" altLang="zh-CN" dirty="0"/>
              <a:t>)</a:t>
            </a:r>
            <a:r>
              <a:rPr lang="zh-CN" altLang="en-US" dirty="0"/>
              <a:t>的程序可以有多个</a:t>
            </a:r>
            <a:r>
              <a:rPr lang="en-US" altLang="zh-CN" dirty="0"/>
              <a:t>(</a:t>
            </a:r>
            <a:r>
              <a:rPr lang="zh-CN" altLang="en-US" dirty="0"/>
              <a:t>单车道并排只能有一辆车，可同时驶入路段多辆车）</a:t>
            </a:r>
            <a:endParaRPr lang="en-US" altLang="zh-CN" dirty="0"/>
          </a:p>
          <a:p>
            <a:pPr marL="800100" lvl="1" indent="-342900">
              <a:buFont typeface="Wingdings" panose="05000000000000000000" pitchFamily="2" charset="2"/>
              <a:buChar char="l"/>
            </a:pPr>
            <a:r>
              <a:rPr lang="zh-CN" altLang="en-US" dirty="0"/>
              <a:t>并行是指同时执行</a:t>
            </a:r>
            <a:r>
              <a:rPr lang="en-US" altLang="zh-CN" dirty="0"/>
              <a:t>(</a:t>
            </a:r>
            <a:r>
              <a:rPr lang="zh-CN" altLang="en-US" dirty="0"/>
              <a:t>同时做</a:t>
            </a:r>
            <a:r>
              <a:rPr lang="en-US" altLang="zh-CN" dirty="0"/>
              <a:t>)</a:t>
            </a:r>
            <a:r>
              <a:rPr lang="zh-CN" altLang="en-US" dirty="0"/>
              <a:t>的程序可以有多个 </a:t>
            </a:r>
            <a:r>
              <a:rPr lang="en-US" altLang="zh-CN" dirty="0"/>
              <a:t>(</a:t>
            </a:r>
            <a:r>
              <a:rPr lang="zh-CN" altLang="en-US" dirty="0"/>
              <a:t>多车道并排可以有多个车）</a:t>
            </a:r>
          </a:p>
          <a:p>
            <a:pPr marL="342900" indent="-342900">
              <a:buFont typeface="+mj-lt"/>
              <a:buAutoNum type="arabicPeriod"/>
            </a:pPr>
            <a:r>
              <a:rPr lang="zh-CN" altLang="en-US" dirty="0"/>
              <a:t>例程</a:t>
            </a:r>
            <a:r>
              <a:rPr lang="en-US" altLang="zh-CN" dirty="0"/>
              <a:t>(Goroutine)</a:t>
            </a:r>
          </a:p>
          <a:p>
            <a:pPr lvl="1"/>
            <a:r>
              <a:rPr lang="en-US" altLang="zh-CN" dirty="0"/>
              <a:t>Go</a:t>
            </a:r>
            <a:r>
              <a:rPr lang="zh-CN" altLang="en-US" dirty="0"/>
              <a:t>语言中每个并发执行的单元叫</a:t>
            </a:r>
            <a:r>
              <a:rPr lang="en-US" altLang="zh-CN" dirty="0"/>
              <a:t>Goroutine</a:t>
            </a:r>
            <a:r>
              <a:rPr lang="zh-CN" altLang="en-US" dirty="0"/>
              <a:t>，使用</a:t>
            </a:r>
            <a:r>
              <a:rPr lang="en-US" altLang="zh-CN" dirty="0"/>
              <a:t>go</a:t>
            </a:r>
            <a:r>
              <a:rPr lang="zh-CN" altLang="en-US" dirty="0"/>
              <a:t>关键字后接函数调用来创建一个</a:t>
            </a:r>
            <a:r>
              <a:rPr lang="en-US" altLang="zh-CN" dirty="0"/>
              <a:t>Goroutine</a:t>
            </a:r>
          </a:p>
        </p:txBody>
      </p:sp>
      <p:pic>
        <p:nvPicPr>
          <p:cNvPr id="8" name="图片 7">
            <a:extLst>
              <a:ext uri="{FF2B5EF4-FFF2-40B4-BE49-F238E27FC236}">
                <a16:creationId xmlns:a16="http://schemas.microsoft.com/office/drawing/2014/main" id="{0E557F19-D7BE-482E-8F89-B2CD6E718729}"/>
              </a:ext>
            </a:extLst>
          </p:cNvPr>
          <p:cNvPicPr/>
          <p:nvPr/>
        </p:nvPicPr>
        <p:blipFill>
          <a:blip r:embed="rId3"/>
          <a:stretch>
            <a:fillRect/>
          </a:stretch>
        </p:blipFill>
        <p:spPr>
          <a:xfrm>
            <a:off x="2220578" y="1018818"/>
            <a:ext cx="4702844" cy="3721636"/>
          </a:xfrm>
          <a:prstGeom prst="rect">
            <a:avLst/>
          </a:prstGeom>
        </p:spPr>
      </p:pic>
    </p:spTree>
    <p:extLst>
      <p:ext uri="{BB962C8B-B14F-4D97-AF65-F5344CB8AC3E}">
        <p14:creationId xmlns:p14="http://schemas.microsoft.com/office/powerpoint/2010/main" val="443220121"/>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848612" y="267494"/>
            <a:ext cx="34467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a:solidFill>
                  <a:srgbClr val="282828"/>
                </a:solidFill>
                <a:latin typeface="Impact" panose="020B0806030902050204" pitchFamily="34" charset="0"/>
              </a:rPr>
              <a:t>Golang</a:t>
            </a:r>
            <a:r>
              <a:rPr lang="zh-CN" altLang="en-US" sz="2800" b="1" dirty="0">
                <a:solidFill>
                  <a:srgbClr val="282828"/>
                </a:solidFill>
                <a:latin typeface="Impact" panose="020B0806030902050204" pitchFamily="34" charset="0"/>
              </a:rPr>
              <a:t>基本语法</a:t>
            </a:r>
            <a:r>
              <a:rPr lang="en-US" altLang="zh-CN" sz="2800" b="1" dirty="0">
                <a:solidFill>
                  <a:srgbClr val="282828"/>
                </a:solidFill>
                <a:latin typeface="Impact" panose="020B0806030902050204" pitchFamily="34" charset="0"/>
              </a:rPr>
              <a:t>(CSP)</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1013480"/>
            <a:ext cx="7488832" cy="646331"/>
          </a:xfrm>
          <a:prstGeom prst="rect">
            <a:avLst/>
          </a:prstGeom>
          <a:noFill/>
        </p:spPr>
        <p:txBody>
          <a:bodyPr wrap="square" rtlCol="0">
            <a:spAutoFit/>
          </a:bodyPr>
          <a:lstStyle/>
          <a:p>
            <a:pPr marL="0" indent="0">
              <a:buNone/>
            </a:pPr>
            <a:r>
              <a:rPr lang="en-US" altLang="zh-CN" dirty="0"/>
              <a:t>Go</a:t>
            </a:r>
            <a:r>
              <a:rPr lang="zh-CN" altLang="en-US" dirty="0"/>
              <a:t>中采用</a:t>
            </a:r>
            <a:r>
              <a:rPr lang="en-US" altLang="zh-CN" dirty="0"/>
              <a:t>CSP(</a:t>
            </a:r>
            <a:r>
              <a:rPr lang="zh-CN" altLang="en-US" dirty="0"/>
              <a:t>顺序通信进程</a:t>
            </a:r>
            <a:r>
              <a:rPr lang="en-US" altLang="zh-CN" dirty="0"/>
              <a:t>)</a:t>
            </a:r>
            <a:r>
              <a:rPr lang="zh-CN" altLang="en-US" dirty="0"/>
              <a:t>模型实现管道</a:t>
            </a:r>
            <a:r>
              <a:rPr lang="en-US" altLang="zh-CN" dirty="0"/>
              <a:t>(channel)</a:t>
            </a:r>
            <a:r>
              <a:rPr lang="zh-CN" altLang="en-US" dirty="0"/>
              <a:t>来实现</a:t>
            </a:r>
            <a:r>
              <a:rPr lang="en-US" altLang="zh-CN" dirty="0"/>
              <a:t>Goroutine</a:t>
            </a:r>
            <a:r>
              <a:rPr lang="zh-CN" altLang="en-US" dirty="0"/>
              <a:t>之间的通信</a:t>
            </a:r>
          </a:p>
        </p:txBody>
      </p:sp>
      <p:pic>
        <p:nvPicPr>
          <p:cNvPr id="3" name="图片 2">
            <a:extLst>
              <a:ext uri="{FF2B5EF4-FFF2-40B4-BE49-F238E27FC236}">
                <a16:creationId xmlns:a16="http://schemas.microsoft.com/office/drawing/2014/main" id="{9A33E686-1FD9-4AA8-9E14-7C99094EAF86}"/>
              </a:ext>
            </a:extLst>
          </p:cNvPr>
          <p:cNvPicPr>
            <a:picLocks noChangeAspect="1"/>
          </p:cNvPicPr>
          <p:nvPr/>
        </p:nvPicPr>
        <p:blipFill>
          <a:blip r:embed="rId3"/>
          <a:stretch>
            <a:fillRect/>
          </a:stretch>
        </p:blipFill>
        <p:spPr>
          <a:xfrm>
            <a:off x="2326208" y="1434546"/>
            <a:ext cx="4491583" cy="3601433"/>
          </a:xfrm>
          <a:prstGeom prst="rect">
            <a:avLst/>
          </a:prstGeom>
        </p:spPr>
      </p:pic>
    </p:spTree>
    <p:extLst>
      <p:ext uri="{BB962C8B-B14F-4D97-AF65-F5344CB8AC3E}">
        <p14:creationId xmlns:p14="http://schemas.microsoft.com/office/powerpoint/2010/main" val="245251246"/>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995287" y="267494"/>
            <a:ext cx="28392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a:solidFill>
                  <a:srgbClr val="282828"/>
                </a:solidFill>
                <a:latin typeface="Impact" panose="020B0806030902050204" pitchFamily="34" charset="0"/>
              </a:rPr>
              <a:t>Golang</a:t>
            </a:r>
            <a:r>
              <a:rPr lang="zh-CN" altLang="en-US" sz="2800" b="1" dirty="0">
                <a:solidFill>
                  <a:srgbClr val="282828"/>
                </a:solidFill>
                <a:latin typeface="Impact" panose="020B0806030902050204" pitchFamily="34" charset="0"/>
              </a:rPr>
              <a:t>模块</a:t>
            </a:r>
            <a:r>
              <a:rPr lang="en-US" altLang="zh-CN" sz="2800" b="1" dirty="0">
                <a:solidFill>
                  <a:srgbClr val="282828"/>
                </a:solidFill>
                <a:latin typeface="Impact" panose="020B0806030902050204" pitchFamily="34" charset="0"/>
              </a:rPr>
              <a:t>(time)</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1013480"/>
            <a:ext cx="7488832" cy="369332"/>
          </a:xfrm>
          <a:prstGeom prst="rect">
            <a:avLst/>
          </a:prstGeom>
          <a:noFill/>
        </p:spPr>
        <p:txBody>
          <a:bodyPr wrap="square" rtlCol="0">
            <a:spAutoFit/>
          </a:bodyPr>
          <a:lstStyle/>
          <a:p>
            <a:pPr marL="0" indent="0">
              <a:buNone/>
            </a:pPr>
            <a:r>
              <a:rPr lang="en-US" altLang="zh-CN" dirty="0"/>
              <a:t>time</a:t>
            </a:r>
            <a:r>
              <a:rPr lang="zh-CN" altLang="en-US" dirty="0"/>
              <a:t>包提供了对时间的获取和操作</a:t>
            </a:r>
            <a:endParaRPr lang="zh-CN" altLang="zh-CN" dirty="0"/>
          </a:p>
        </p:txBody>
      </p:sp>
      <p:pic>
        <p:nvPicPr>
          <p:cNvPr id="5" name="图片 5">
            <a:extLst>
              <a:ext uri="{FF2B5EF4-FFF2-40B4-BE49-F238E27FC236}">
                <a16:creationId xmlns:a16="http://schemas.microsoft.com/office/drawing/2014/main" id="{42B6A660-BCDE-4F99-BAC3-ADC9C54DF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1605578"/>
            <a:ext cx="42291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1">
            <a:extLst>
              <a:ext uri="{FF2B5EF4-FFF2-40B4-BE49-F238E27FC236}">
                <a16:creationId xmlns:a16="http://schemas.microsoft.com/office/drawing/2014/main" id="{5AE4FCA5-9EFB-4BC7-859A-EAB427563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6772" y="3062903"/>
            <a:ext cx="3650456" cy="69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6596424"/>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700334" y="267494"/>
            <a:ext cx="37433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a:solidFill>
                  <a:srgbClr val="282828"/>
                </a:solidFill>
                <a:latin typeface="Impact" panose="020B0806030902050204" pitchFamily="34" charset="0"/>
              </a:rPr>
              <a:t>Golang</a:t>
            </a:r>
            <a:r>
              <a:rPr lang="zh-CN" altLang="en-US" sz="2800" b="1" dirty="0">
                <a:solidFill>
                  <a:srgbClr val="282828"/>
                </a:solidFill>
                <a:latin typeface="Impact" panose="020B0806030902050204" pitchFamily="34" charset="0"/>
              </a:rPr>
              <a:t>模块</a:t>
            </a:r>
            <a:r>
              <a:rPr lang="en-US" altLang="zh-CN" sz="2800" b="1" dirty="0">
                <a:solidFill>
                  <a:srgbClr val="282828"/>
                </a:solidFill>
                <a:latin typeface="Impact" panose="020B0806030902050204" pitchFamily="34" charset="0"/>
              </a:rPr>
              <a:t>(math/rand)</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1013480"/>
            <a:ext cx="7488832" cy="369332"/>
          </a:xfrm>
          <a:prstGeom prst="rect">
            <a:avLst/>
          </a:prstGeom>
          <a:noFill/>
        </p:spPr>
        <p:txBody>
          <a:bodyPr wrap="square" rtlCol="0">
            <a:spAutoFit/>
          </a:bodyPr>
          <a:lstStyle/>
          <a:p>
            <a:pPr marL="0" indent="0">
              <a:buNone/>
            </a:pPr>
            <a:r>
              <a:rPr lang="en-US" altLang="zh-CN" dirty="0"/>
              <a:t>rand</a:t>
            </a:r>
            <a:r>
              <a:rPr lang="zh-CN" altLang="en-US" dirty="0"/>
              <a:t>包用于生成随机数方法</a:t>
            </a:r>
            <a:endParaRPr lang="zh-CN" altLang="zh-CN" dirty="0"/>
          </a:p>
        </p:txBody>
      </p:sp>
      <p:pic>
        <p:nvPicPr>
          <p:cNvPr id="6" name="图片 5">
            <a:extLst>
              <a:ext uri="{FF2B5EF4-FFF2-40B4-BE49-F238E27FC236}">
                <a16:creationId xmlns:a16="http://schemas.microsoft.com/office/drawing/2014/main" id="{EB785BF4-5098-4095-A2F1-A21AA6616DA6}"/>
              </a:ext>
            </a:extLst>
          </p:cNvPr>
          <p:cNvPicPr/>
          <p:nvPr/>
        </p:nvPicPr>
        <p:blipFill>
          <a:blip r:embed="rId3"/>
          <a:stretch>
            <a:fillRect/>
          </a:stretch>
        </p:blipFill>
        <p:spPr>
          <a:xfrm>
            <a:off x="1934845" y="1618615"/>
            <a:ext cx="5274310" cy="1906270"/>
          </a:xfrm>
          <a:prstGeom prst="rect">
            <a:avLst/>
          </a:prstGeom>
        </p:spPr>
      </p:pic>
    </p:spTree>
    <p:extLst>
      <p:ext uri="{BB962C8B-B14F-4D97-AF65-F5344CB8AC3E}">
        <p14:creationId xmlns:p14="http://schemas.microsoft.com/office/powerpoint/2010/main" val="110350269"/>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041774" y="267494"/>
            <a:ext cx="28552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a:solidFill>
                  <a:srgbClr val="282828"/>
                </a:solidFill>
                <a:latin typeface="Impact" panose="020B0806030902050204" pitchFamily="34" charset="0"/>
              </a:rPr>
              <a:t>Golang</a:t>
            </a:r>
            <a:r>
              <a:rPr lang="zh-CN" altLang="en-US" sz="2800" b="1" dirty="0">
                <a:solidFill>
                  <a:srgbClr val="282828"/>
                </a:solidFill>
                <a:latin typeface="Impact" panose="020B0806030902050204" pitchFamily="34" charset="0"/>
              </a:rPr>
              <a:t>模块</a:t>
            </a:r>
            <a:r>
              <a:rPr lang="en-US" altLang="zh-CN" sz="2800" b="1" dirty="0">
                <a:solidFill>
                  <a:srgbClr val="282828"/>
                </a:solidFill>
                <a:latin typeface="Impact" panose="020B0806030902050204" pitchFamily="34" charset="0"/>
              </a:rPr>
              <a:t>(sort)</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1013480"/>
            <a:ext cx="7488832" cy="369332"/>
          </a:xfrm>
          <a:prstGeom prst="rect">
            <a:avLst/>
          </a:prstGeom>
          <a:noFill/>
        </p:spPr>
        <p:txBody>
          <a:bodyPr wrap="square" rtlCol="0">
            <a:spAutoFit/>
          </a:bodyPr>
          <a:lstStyle/>
          <a:p>
            <a:pPr marL="0" indent="0">
              <a:buNone/>
            </a:pPr>
            <a:r>
              <a:rPr lang="en-US" altLang="zh-CN" dirty="0"/>
              <a:t>sort</a:t>
            </a:r>
            <a:r>
              <a:rPr lang="zh-CN" altLang="zh-CN" dirty="0"/>
              <a:t>包提供了</a:t>
            </a:r>
            <a:r>
              <a:rPr lang="en-US" altLang="zh-CN" dirty="0"/>
              <a:t>Sort</a:t>
            </a:r>
            <a:r>
              <a:rPr lang="zh-CN" altLang="en-US" dirty="0"/>
              <a:t>函数</a:t>
            </a:r>
            <a:r>
              <a:rPr lang="zh-CN" altLang="zh-CN" dirty="0"/>
              <a:t>对切片</a:t>
            </a:r>
            <a:r>
              <a:rPr lang="en-US" altLang="zh-CN" dirty="0"/>
              <a:t>/</a:t>
            </a:r>
            <a:r>
              <a:rPr lang="zh-CN" altLang="en-US" dirty="0"/>
              <a:t>自定义集合类数据结构</a:t>
            </a:r>
            <a:r>
              <a:rPr lang="zh-CN" altLang="zh-CN" dirty="0"/>
              <a:t>的排序</a:t>
            </a:r>
          </a:p>
        </p:txBody>
      </p:sp>
      <p:pic>
        <p:nvPicPr>
          <p:cNvPr id="3" name="图片 2">
            <a:extLst>
              <a:ext uri="{FF2B5EF4-FFF2-40B4-BE49-F238E27FC236}">
                <a16:creationId xmlns:a16="http://schemas.microsoft.com/office/drawing/2014/main" id="{F8AEE79E-727D-4690-90AD-48383C8A7EE0}"/>
              </a:ext>
            </a:extLst>
          </p:cNvPr>
          <p:cNvPicPr>
            <a:picLocks noChangeAspect="1"/>
          </p:cNvPicPr>
          <p:nvPr/>
        </p:nvPicPr>
        <p:blipFill>
          <a:blip r:embed="rId3"/>
          <a:stretch>
            <a:fillRect/>
          </a:stretch>
        </p:blipFill>
        <p:spPr>
          <a:xfrm>
            <a:off x="1957387" y="1402626"/>
            <a:ext cx="5229225" cy="3438525"/>
          </a:xfrm>
          <a:prstGeom prst="rect">
            <a:avLst/>
          </a:prstGeom>
        </p:spPr>
      </p:pic>
    </p:spTree>
    <p:extLst>
      <p:ext uri="{BB962C8B-B14F-4D97-AF65-F5344CB8AC3E}">
        <p14:creationId xmlns:p14="http://schemas.microsoft.com/office/powerpoint/2010/main" val="1588931445"/>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002051" y="267494"/>
            <a:ext cx="28055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a:solidFill>
                  <a:srgbClr val="282828"/>
                </a:solidFill>
                <a:latin typeface="Impact" panose="020B0806030902050204" pitchFamily="34" charset="0"/>
              </a:rPr>
              <a:t>Golang</a:t>
            </a:r>
            <a:r>
              <a:rPr lang="zh-CN" altLang="en-US" sz="2800" b="1" dirty="0">
                <a:solidFill>
                  <a:srgbClr val="282828"/>
                </a:solidFill>
                <a:latin typeface="Impact" panose="020B0806030902050204" pitchFamily="34" charset="0"/>
              </a:rPr>
              <a:t>模块</a:t>
            </a:r>
            <a:r>
              <a:rPr lang="en-US" altLang="zh-CN" sz="2800" b="1" dirty="0">
                <a:solidFill>
                  <a:srgbClr val="282828"/>
                </a:solidFill>
                <a:latin typeface="Impact" panose="020B0806030902050204" pitchFamily="34" charset="0"/>
              </a:rPr>
              <a:t>(json)</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1013480"/>
            <a:ext cx="7488832" cy="1477328"/>
          </a:xfrm>
          <a:prstGeom prst="rect">
            <a:avLst/>
          </a:prstGeom>
          <a:noFill/>
        </p:spPr>
        <p:txBody>
          <a:bodyPr wrap="square" rtlCol="0">
            <a:spAutoFit/>
          </a:bodyPr>
          <a:lstStyle/>
          <a:p>
            <a:pPr marL="0" indent="0">
              <a:buNone/>
            </a:pPr>
            <a:r>
              <a:rPr lang="zh-CN" altLang="en-US" dirty="0"/>
              <a:t>常需要将</a:t>
            </a:r>
            <a:r>
              <a:rPr lang="zh-CN" altLang="zh-CN" dirty="0"/>
              <a:t>内存</a:t>
            </a:r>
            <a:r>
              <a:rPr lang="zh-CN" altLang="en-US" dirty="0"/>
              <a:t>中的</a:t>
            </a:r>
            <a:r>
              <a:rPr lang="zh-CN" altLang="zh-CN" dirty="0"/>
              <a:t>数据进行持久化存储或</a:t>
            </a:r>
            <a:r>
              <a:rPr lang="zh-CN" altLang="en-US" dirty="0"/>
              <a:t>在</a:t>
            </a:r>
            <a:r>
              <a:rPr lang="zh-CN" altLang="zh-CN" dirty="0"/>
              <a:t>网络</a:t>
            </a:r>
            <a:r>
              <a:rPr lang="zh-CN" altLang="en-US" dirty="0"/>
              <a:t>进行</a:t>
            </a:r>
            <a:r>
              <a:rPr lang="zh-CN" altLang="zh-CN" dirty="0"/>
              <a:t>交换</a:t>
            </a:r>
            <a:r>
              <a:rPr lang="zh-CN" altLang="en-US" dirty="0"/>
              <a:t>，</a:t>
            </a:r>
            <a:r>
              <a:rPr lang="zh-CN" altLang="zh-CN" dirty="0"/>
              <a:t>可采用</a:t>
            </a:r>
            <a:r>
              <a:rPr lang="en-US" altLang="zh-CN" dirty="0"/>
              <a:t>json</a:t>
            </a:r>
            <a:r>
              <a:rPr lang="zh-CN" altLang="zh-CN" dirty="0"/>
              <a:t>格式字符串，</a:t>
            </a:r>
            <a:r>
              <a:rPr lang="en-US" altLang="zh-CN" dirty="0"/>
              <a:t>encoding/json</a:t>
            </a:r>
            <a:r>
              <a:rPr lang="zh-CN" altLang="en-US" dirty="0"/>
              <a:t>包</a:t>
            </a:r>
            <a:r>
              <a:rPr lang="zh-CN" altLang="zh-CN" dirty="0"/>
              <a:t>提供</a:t>
            </a:r>
            <a:r>
              <a:rPr lang="zh-CN" altLang="en-US" dirty="0"/>
              <a:t>了对数据结构</a:t>
            </a:r>
            <a:r>
              <a:rPr lang="zh-CN" altLang="zh-CN" dirty="0"/>
              <a:t>进行</a:t>
            </a:r>
            <a:r>
              <a:rPr lang="en-US" altLang="zh-CN" dirty="0"/>
              <a:t>json</a:t>
            </a:r>
            <a:r>
              <a:rPr lang="zh-CN" altLang="zh-CN" dirty="0"/>
              <a:t>序列化和反序列化</a:t>
            </a:r>
            <a:r>
              <a:rPr lang="zh-CN" altLang="en-US" dirty="0"/>
              <a:t>的操作</a:t>
            </a:r>
            <a:endParaRPr lang="en-US" altLang="zh-CN" dirty="0"/>
          </a:p>
          <a:p>
            <a:pPr marL="0" indent="0">
              <a:buNone/>
            </a:pPr>
            <a:r>
              <a:rPr lang="zh-CN" altLang="en-US" dirty="0"/>
              <a:t>对于内置基本数据类型和复合数据类型可直接使用</a:t>
            </a:r>
            <a:r>
              <a:rPr lang="en-US" altLang="zh-CN" dirty="0"/>
              <a:t>json</a:t>
            </a:r>
            <a:r>
              <a:rPr lang="zh-CN" altLang="en-US" dirty="0"/>
              <a:t>模块进行序列化和反序列化操作</a:t>
            </a:r>
            <a:endParaRPr lang="zh-CN" altLang="zh-CN" dirty="0"/>
          </a:p>
        </p:txBody>
      </p:sp>
      <p:pic>
        <p:nvPicPr>
          <p:cNvPr id="8" name="图片 3">
            <a:extLst>
              <a:ext uri="{FF2B5EF4-FFF2-40B4-BE49-F238E27FC236}">
                <a16:creationId xmlns:a16="http://schemas.microsoft.com/office/drawing/2014/main" id="{41354F7A-6932-43AC-8EA8-119669B46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5347" y="2626395"/>
            <a:ext cx="3593306"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1973433"/>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002051" y="267494"/>
            <a:ext cx="28055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a:solidFill>
                  <a:srgbClr val="282828"/>
                </a:solidFill>
                <a:latin typeface="Impact" panose="020B0806030902050204" pitchFamily="34" charset="0"/>
              </a:rPr>
              <a:t>Golang</a:t>
            </a:r>
            <a:r>
              <a:rPr lang="zh-CN" altLang="en-US" sz="2800" b="1" dirty="0">
                <a:solidFill>
                  <a:srgbClr val="282828"/>
                </a:solidFill>
                <a:latin typeface="Impact" panose="020B0806030902050204" pitchFamily="34" charset="0"/>
              </a:rPr>
              <a:t>模块</a:t>
            </a:r>
            <a:r>
              <a:rPr lang="en-US" altLang="zh-CN" sz="2800" b="1" dirty="0">
                <a:solidFill>
                  <a:srgbClr val="282828"/>
                </a:solidFill>
                <a:latin typeface="Impact" panose="020B0806030902050204" pitchFamily="34" charset="0"/>
              </a:rPr>
              <a:t>(json)</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1013480"/>
            <a:ext cx="7488832" cy="1200329"/>
          </a:xfrm>
          <a:prstGeom prst="rect">
            <a:avLst/>
          </a:prstGeom>
          <a:noFill/>
        </p:spPr>
        <p:txBody>
          <a:bodyPr wrap="square" rtlCol="0">
            <a:spAutoFit/>
          </a:bodyPr>
          <a:lstStyle/>
          <a:p>
            <a:pPr marL="0" indent="0">
              <a:buNone/>
            </a:pPr>
            <a:r>
              <a:rPr lang="zh-CN" altLang="en-US" dirty="0"/>
              <a:t>对于自定义类型可实现</a:t>
            </a:r>
            <a:r>
              <a:rPr lang="en-US" altLang="zh-CN" dirty="0" err="1"/>
              <a:t>MarshalJSON</a:t>
            </a:r>
            <a:r>
              <a:rPr lang="zh-CN" altLang="en-US" dirty="0"/>
              <a:t>和</a:t>
            </a:r>
            <a:r>
              <a:rPr lang="en-US" altLang="zh-CN" dirty="0" err="1"/>
              <a:t>UnmarshalJSON</a:t>
            </a:r>
            <a:r>
              <a:rPr lang="zh-CN" altLang="en-US" dirty="0"/>
              <a:t>方法提供序列化和反序列化操作</a:t>
            </a:r>
            <a:endParaRPr lang="en-US" altLang="zh-CN" dirty="0"/>
          </a:p>
          <a:p>
            <a:pPr marL="0" indent="0">
              <a:buNone/>
            </a:pPr>
            <a:r>
              <a:rPr lang="zh-CN" altLang="en-US" dirty="0"/>
              <a:t>对于结构体可通过定义属性标签，由</a:t>
            </a:r>
            <a:r>
              <a:rPr lang="en-US" altLang="zh-CN" dirty="0"/>
              <a:t>json</a:t>
            </a:r>
            <a:r>
              <a:rPr lang="zh-CN" altLang="en-US" dirty="0"/>
              <a:t>模块利用反射功能自动完成序列化和反序列化操作</a:t>
            </a:r>
            <a:endParaRPr lang="zh-CN" altLang="zh-CN" dirty="0"/>
          </a:p>
        </p:txBody>
      </p:sp>
      <p:pic>
        <p:nvPicPr>
          <p:cNvPr id="3" name="图片 2">
            <a:extLst>
              <a:ext uri="{FF2B5EF4-FFF2-40B4-BE49-F238E27FC236}">
                <a16:creationId xmlns:a16="http://schemas.microsoft.com/office/drawing/2014/main" id="{E3488DEA-2F7E-40E6-B554-82F075044898}"/>
              </a:ext>
            </a:extLst>
          </p:cNvPr>
          <p:cNvPicPr>
            <a:picLocks noChangeAspect="1"/>
          </p:cNvPicPr>
          <p:nvPr/>
        </p:nvPicPr>
        <p:blipFill>
          <a:blip r:embed="rId3"/>
          <a:stretch>
            <a:fillRect/>
          </a:stretch>
        </p:blipFill>
        <p:spPr>
          <a:xfrm>
            <a:off x="827584" y="2213809"/>
            <a:ext cx="4125119" cy="2526016"/>
          </a:xfrm>
          <a:prstGeom prst="rect">
            <a:avLst/>
          </a:prstGeom>
        </p:spPr>
      </p:pic>
      <p:pic>
        <p:nvPicPr>
          <p:cNvPr id="5" name="图片 4">
            <a:extLst>
              <a:ext uri="{FF2B5EF4-FFF2-40B4-BE49-F238E27FC236}">
                <a16:creationId xmlns:a16="http://schemas.microsoft.com/office/drawing/2014/main" id="{BFF4D146-6CE3-4953-8D33-9BE7DC198A3F}"/>
              </a:ext>
            </a:extLst>
          </p:cNvPr>
          <p:cNvPicPr>
            <a:picLocks noChangeAspect="1"/>
          </p:cNvPicPr>
          <p:nvPr/>
        </p:nvPicPr>
        <p:blipFill>
          <a:blip r:embed="rId4"/>
          <a:stretch>
            <a:fillRect/>
          </a:stretch>
        </p:blipFill>
        <p:spPr>
          <a:xfrm>
            <a:off x="5210572" y="2376679"/>
            <a:ext cx="2847975" cy="2200275"/>
          </a:xfrm>
          <a:prstGeom prst="rect">
            <a:avLst/>
          </a:prstGeom>
        </p:spPr>
      </p:pic>
    </p:spTree>
    <p:extLst>
      <p:ext uri="{BB962C8B-B14F-4D97-AF65-F5344CB8AC3E}">
        <p14:creationId xmlns:p14="http://schemas.microsoft.com/office/powerpoint/2010/main" val="870159806"/>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651716" y="267494"/>
            <a:ext cx="18405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err="1">
                <a:solidFill>
                  <a:srgbClr val="282828"/>
                </a:solidFill>
                <a:latin typeface="Impact" panose="020B0806030902050204" pitchFamily="34" charset="0"/>
              </a:rPr>
              <a:t>Beego</a:t>
            </a:r>
            <a:r>
              <a:rPr lang="zh-CN" altLang="en-US" sz="2800" b="1" dirty="0">
                <a:solidFill>
                  <a:srgbClr val="282828"/>
                </a:solidFill>
                <a:latin typeface="Impact" panose="020B0806030902050204" pitchFamily="34" charset="0"/>
              </a:rPr>
              <a:t>介绍</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1013480"/>
            <a:ext cx="7488832" cy="1200329"/>
          </a:xfrm>
          <a:prstGeom prst="rect">
            <a:avLst/>
          </a:prstGeom>
          <a:noFill/>
        </p:spPr>
        <p:txBody>
          <a:bodyPr wrap="square" rtlCol="0">
            <a:spAutoFit/>
          </a:bodyPr>
          <a:lstStyle/>
          <a:p>
            <a:pPr marL="0" indent="0">
              <a:buNone/>
            </a:pPr>
            <a:r>
              <a:rPr lang="en-US" altLang="zh-CN" dirty="0" err="1"/>
              <a:t>beego</a:t>
            </a:r>
            <a:r>
              <a:rPr lang="en-US" altLang="zh-CN" dirty="0"/>
              <a:t> </a:t>
            </a:r>
            <a:r>
              <a:rPr lang="zh-CN" altLang="en-US" dirty="0"/>
              <a:t>是一个快速开发 </a:t>
            </a:r>
            <a:r>
              <a:rPr lang="en-US" altLang="zh-CN" dirty="0"/>
              <a:t>Go </a:t>
            </a:r>
            <a:r>
              <a:rPr lang="zh-CN" altLang="en-US" dirty="0"/>
              <a:t>应用的 </a:t>
            </a:r>
            <a:r>
              <a:rPr lang="en-US" altLang="zh-CN" dirty="0"/>
              <a:t>HTTP </a:t>
            </a:r>
            <a:r>
              <a:rPr lang="zh-CN" altLang="en-US" dirty="0"/>
              <a:t>框架，他可以用来快速开发 </a:t>
            </a:r>
            <a:r>
              <a:rPr lang="en-US" altLang="zh-CN" dirty="0"/>
              <a:t>API</a:t>
            </a:r>
            <a:r>
              <a:rPr lang="zh-CN" altLang="en-US" dirty="0"/>
              <a:t>、</a:t>
            </a:r>
            <a:r>
              <a:rPr lang="en-US" altLang="zh-CN" dirty="0"/>
              <a:t>Web </a:t>
            </a:r>
            <a:r>
              <a:rPr lang="zh-CN" altLang="en-US" dirty="0"/>
              <a:t>及后端服务等各种应用，是一个 </a:t>
            </a:r>
            <a:r>
              <a:rPr lang="en-US" altLang="zh-CN" dirty="0"/>
              <a:t>RESTful </a:t>
            </a:r>
            <a:r>
              <a:rPr lang="zh-CN" altLang="en-US" dirty="0"/>
              <a:t>的框架，主要设计灵感来源于 </a:t>
            </a:r>
            <a:r>
              <a:rPr lang="en-US" altLang="zh-CN" dirty="0"/>
              <a:t>tornado</a:t>
            </a:r>
            <a:r>
              <a:rPr lang="zh-CN" altLang="en-US" dirty="0"/>
              <a:t>、</a:t>
            </a:r>
            <a:r>
              <a:rPr lang="en-US" altLang="zh-CN" dirty="0" err="1"/>
              <a:t>sinatra</a:t>
            </a:r>
            <a:r>
              <a:rPr lang="en-US" altLang="zh-CN" dirty="0"/>
              <a:t> </a:t>
            </a:r>
            <a:r>
              <a:rPr lang="zh-CN" altLang="en-US" dirty="0"/>
              <a:t>和 </a:t>
            </a:r>
            <a:r>
              <a:rPr lang="en-US" altLang="zh-CN" dirty="0"/>
              <a:t>flask </a:t>
            </a:r>
            <a:r>
              <a:rPr lang="zh-CN" altLang="en-US" dirty="0"/>
              <a:t>这三个框架，但是结合了 </a:t>
            </a:r>
            <a:r>
              <a:rPr lang="en-US" altLang="zh-CN" dirty="0"/>
              <a:t>Go </a:t>
            </a:r>
            <a:r>
              <a:rPr lang="zh-CN" altLang="en-US" dirty="0"/>
              <a:t>本身的一些特性（</a:t>
            </a:r>
            <a:r>
              <a:rPr lang="en-US" altLang="zh-CN" dirty="0"/>
              <a:t>interface</a:t>
            </a:r>
            <a:r>
              <a:rPr lang="zh-CN" altLang="en-US" dirty="0"/>
              <a:t>、</a:t>
            </a:r>
            <a:r>
              <a:rPr lang="en-US" altLang="zh-CN" dirty="0"/>
              <a:t>struct </a:t>
            </a:r>
            <a:r>
              <a:rPr lang="zh-CN" altLang="en-US" dirty="0"/>
              <a:t>嵌入等）而设计的一个框架。</a:t>
            </a:r>
            <a:endParaRPr lang="zh-CN" altLang="zh-CN" dirty="0"/>
          </a:p>
        </p:txBody>
      </p:sp>
      <p:pic>
        <p:nvPicPr>
          <p:cNvPr id="5" name="Picture 2" descr="https://beego.me/docs/images/flow.png">
            <a:extLst>
              <a:ext uri="{FF2B5EF4-FFF2-40B4-BE49-F238E27FC236}">
                <a16:creationId xmlns:a16="http://schemas.microsoft.com/office/drawing/2014/main" id="{98D1FB20-530B-4D02-AAA7-6A8A397EF5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401129"/>
            <a:ext cx="70675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828627"/>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4157464" y="267494"/>
            <a:ext cx="8290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a:solidFill>
                  <a:srgbClr val="282828"/>
                </a:solidFill>
                <a:latin typeface="Impact" panose="020B0806030902050204" pitchFamily="34" charset="0"/>
              </a:rPr>
              <a:t>MVC</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1013480"/>
            <a:ext cx="7488832" cy="923330"/>
          </a:xfrm>
          <a:prstGeom prst="rect">
            <a:avLst/>
          </a:prstGeom>
          <a:noFill/>
        </p:spPr>
        <p:txBody>
          <a:bodyPr wrap="square" rtlCol="0">
            <a:spAutoFit/>
          </a:bodyPr>
          <a:lstStyle/>
          <a:p>
            <a:r>
              <a:rPr lang="en-US" altLang="zh-CN" dirty="0"/>
              <a:t>M</a:t>
            </a:r>
            <a:r>
              <a:rPr lang="zh-CN" altLang="en-US" dirty="0"/>
              <a:t>模型</a:t>
            </a:r>
            <a:r>
              <a:rPr lang="en-US" altLang="zh-CN" dirty="0"/>
              <a:t>:model</a:t>
            </a:r>
          </a:p>
          <a:p>
            <a:r>
              <a:rPr lang="en-US" altLang="zh-CN" dirty="0"/>
              <a:t>V</a:t>
            </a:r>
            <a:r>
              <a:rPr lang="zh-CN" altLang="en-US" dirty="0"/>
              <a:t>视图</a:t>
            </a:r>
            <a:r>
              <a:rPr lang="en-US" altLang="zh-CN" dirty="0"/>
              <a:t>:view</a:t>
            </a:r>
          </a:p>
          <a:p>
            <a:r>
              <a:rPr lang="en-US" altLang="zh-CN" dirty="0"/>
              <a:t>C</a:t>
            </a:r>
            <a:r>
              <a:rPr lang="zh-CN" altLang="en-US" dirty="0"/>
              <a:t>控制器</a:t>
            </a:r>
            <a:r>
              <a:rPr lang="en-US" altLang="zh-CN" dirty="0"/>
              <a:t>:controller</a:t>
            </a:r>
          </a:p>
        </p:txBody>
      </p:sp>
      <p:pic>
        <p:nvPicPr>
          <p:cNvPr id="6" name="Picture 2" descr="https://imgsa.baidu.com/baike/c0%3Dbaike80%2C5%2C5%2C80%2C26/sign=7948cf4dbf096b63951456026d5aec21/b03533fa828ba61edbddc04d4034970a304e59a4.jpg">
            <a:extLst>
              <a:ext uri="{FF2B5EF4-FFF2-40B4-BE49-F238E27FC236}">
                <a16:creationId xmlns:a16="http://schemas.microsoft.com/office/drawing/2014/main" id="{2B03911B-F5ED-4F97-86CF-0FC77314E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1079639"/>
            <a:ext cx="4136231" cy="305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4189288"/>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4157464" y="267494"/>
            <a:ext cx="8338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a:solidFill>
                  <a:srgbClr val="282828"/>
                </a:solidFill>
                <a:latin typeface="Impact" panose="020B0806030902050204" pitchFamily="34" charset="0"/>
              </a:rPr>
              <a:t>ORM</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1013480"/>
            <a:ext cx="7488832" cy="1200329"/>
          </a:xfrm>
          <a:prstGeom prst="rect">
            <a:avLst/>
          </a:prstGeom>
          <a:noFill/>
        </p:spPr>
        <p:txBody>
          <a:bodyPr wrap="square" rtlCol="0">
            <a:spAutoFit/>
          </a:bodyPr>
          <a:lstStyle/>
          <a:p>
            <a:r>
              <a:rPr lang="en-US" altLang="zh-CN" dirty="0"/>
              <a:t>Object Relation Mapping</a:t>
            </a:r>
            <a:r>
              <a:rPr lang="zh-CN" altLang="en-US" dirty="0"/>
              <a:t>（关系对象映射）</a:t>
            </a:r>
            <a:endParaRPr lang="en-US" altLang="zh-CN" dirty="0"/>
          </a:p>
          <a:p>
            <a:pPr marL="285750" indent="-285750">
              <a:buFont typeface="Wingdings" panose="05000000000000000000" pitchFamily="2" charset="2"/>
              <a:buChar char="l"/>
            </a:pPr>
            <a:r>
              <a:rPr lang="zh-CN" altLang="en-US" dirty="0"/>
              <a:t>把对象模型表示的对象映射到基于</a:t>
            </a:r>
            <a:r>
              <a:rPr lang="en-US" altLang="zh-CN" dirty="0"/>
              <a:t>S Q L </a:t>
            </a:r>
            <a:r>
              <a:rPr lang="zh-CN" altLang="en-US" dirty="0"/>
              <a:t>的关系模型数据库结构中</a:t>
            </a:r>
            <a:endParaRPr lang="en-US" altLang="zh-CN" dirty="0"/>
          </a:p>
          <a:p>
            <a:pPr marL="285750" indent="-285750">
              <a:buFont typeface="Wingdings" panose="05000000000000000000" pitchFamily="2" charset="2"/>
              <a:buChar char="l"/>
            </a:pPr>
            <a:r>
              <a:rPr lang="zh-CN" altLang="en-US" dirty="0"/>
              <a:t>在具体的操作实体对象的时候，不需要直接与复杂的 </a:t>
            </a:r>
            <a:r>
              <a:rPr lang="en-US" altLang="zh-CN" dirty="0"/>
              <a:t>SQL</a:t>
            </a:r>
            <a:r>
              <a:rPr lang="zh-CN" altLang="en-US" dirty="0"/>
              <a:t>语句打交道，只需简单的操作实体对象的属性和方法</a:t>
            </a:r>
          </a:p>
        </p:txBody>
      </p:sp>
      <p:pic>
        <p:nvPicPr>
          <p:cNvPr id="5" name="Picture 2" descr="https://imgsa.baidu.com/baike/c0%3Dbaike80%2C5%2C5%2C80%2C26/sign=39de8beef9edab64607f4592965fc4a6/3bf33a87e950352a5b8dd02d5143fbf2b2118b23.jpg">
            <a:extLst>
              <a:ext uri="{FF2B5EF4-FFF2-40B4-BE49-F238E27FC236}">
                <a16:creationId xmlns:a16="http://schemas.microsoft.com/office/drawing/2014/main" id="{96693881-72F3-4475-A7F2-F0528AB58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2283718"/>
            <a:ext cx="3310904" cy="255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2787578"/>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726160" y="278324"/>
            <a:ext cx="16916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800" b="1" dirty="0">
                <a:solidFill>
                  <a:srgbClr val="282828"/>
                </a:solidFill>
                <a:latin typeface="Impact" panose="020B0806030902050204" pitchFamily="34" charset="0"/>
                <a:sym typeface="Impact" panose="020B0806030902050204" pitchFamily="34" charset="0"/>
              </a:rPr>
              <a:t>分享内容</a:t>
            </a:r>
          </a:p>
        </p:txBody>
      </p:sp>
      <p:sp>
        <p:nvSpPr>
          <p:cNvPr id="5" name="文本框 4">
            <a:extLst>
              <a:ext uri="{FF2B5EF4-FFF2-40B4-BE49-F238E27FC236}">
                <a16:creationId xmlns:a16="http://schemas.microsoft.com/office/drawing/2014/main" id="{F5433078-7EBE-4BAC-AA95-883584AAE0F0}"/>
              </a:ext>
            </a:extLst>
          </p:cNvPr>
          <p:cNvSpPr txBox="1"/>
          <p:nvPr/>
        </p:nvSpPr>
        <p:spPr>
          <a:xfrm>
            <a:off x="1439652" y="987574"/>
            <a:ext cx="6264696" cy="3139321"/>
          </a:xfrm>
          <a:prstGeom prst="rect">
            <a:avLst/>
          </a:prstGeom>
          <a:noFill/>
        </p:spPr>
        <p:txBody>
          <a:bodyPr wrap="square" rtlCol="0">
            <a:spAutoFit/>
          </a:bodyPr>
          <a:lstStyle/>
          <a:p>
            <a:pPr marL="342900" indent="-342900">
              <a:buFont typeface="+mj-lt"/>
              <a:buAutoNum type="arabicPeriod"/>
            </a:pPr>
            <a:r>
              <a:rPr lang="zh-CN" altLang="en-US" dirty="0"/>
              <a:t>功能演示</a:t>
            </a:r>
            <a:endParaRPr lang="en-US" altLang="zh-CN" dirty="0"/>
          </a:p>
          <a:p>
            <a:pPr marL="342900" indent="-342900">
              <a:buFont typeface="+mj-lt"/>
              <a:buAutoNum type="arabicPeriod"/>
            </a:pPr>
            <a:r>
              <a:rPr lang="zh-CN" altLang="en-US" dirty="0"/>
              <a:t>知识点学习</a:t>
            </a:r>
            <a:endParaRPr lang="en-US" altLang="zh-CN" dirty="0"/>
          </a:p>
          <a:p>
            <a:pPr marL="742950" lvl="1" indent="-285750">
              <a:buFont typeface="Wingdings" panose="05000000000000000000" pitchFamily="2" charset="2"/>
              <a:buChar char="l"/>
            </a:pPr>
            <a:r>
              <a:rPr lang="en-US" altLang="zh-CN" dirty="0"/>
              <a:t>Golang</a:t>
            </a:r>
            <a:r>
              <a:rPr lang="zh-CN" altLang="en-US" dirty="0"/>
              <a:t>介绍</a:t>
            </a:r>
            <a:endParaRPr lang="en-US" altLang="zh-CN" dirty="0"/>
          </a:p>
          <a:p>
            <a:pPr marL="742950" lvl="1" indent="-285750">
              <a:buFont typeface="Wingdings" panose="05000000000000000000" pitchFamily="2" charset="2"/>
              <a:buChar char="l"/>
            </a:pPr>
            <a:r>
              <a:rPr lang="en-US" altLang="zh-CN" dirty="0" err="1"/>
              <a:t>Beego</a:t>
            </a:r>
            <a:r>
              <a:rPr lang="zh-CN" altLang="en-US" dirty="0"/>
              <a:t>介绍</a:t>
            </a:r>
            <a:endParaRPr lang="en-US" altLang="zh-CN" dirty="0"/>
          </a:p>
          <a:p>
            <a:pPr marL="742950" lvl="1" indent="-285750">
              <a:buFont typeface="Wingdings" panose="05000000000000000000" pitchFamily="2" charset="2"/>
              <a:buChar char="l"/>
            </a:pPr>
            <a:r>
              <a:rPr lang="en-US" altLang="zh-CN" dirty="0"/>
              <a:t>Session</a:t>
            </a:r>
            <a:r>
              <a:rPr lang="zh-CN" altLang="en-US" dirty="0"/>
              <a:t>和</a:t>
            </a:r>
            <a:r>
              <a:rPr lang="en-US" altLang="zh-CN" dirty="0"/>
              <a:t>Cookie</a:t>
            </a:r>
          </a:p>
          <a:p>
            <a:pPr marL="742950" lvl="1" indent="-285750">
              <a:buFont typeface="Wingdings" panose="05000000000000000000" pitchFamily="2" charset="2"/>
              <a:buChar char="l"/>
            </a:pPr>
            <a:r>
              <a:rPr lang="en-US" altLang="zh-CN" dirty="0"/>
              <a:t>WebSocket</a:t>
            </a:r>
          </a:p>
          <a:p>
            <a:pPr marL="742950" lvl="1" indent="-285750">
              <a:buFont typeface="Wingdings" panose="05000000000000000000" pitchFamily="2" charset="2"/>
              <a:buChar char="l"/>
            </a:pPr>
            <a:r>
              <a:rPr lang="en-US" altLang="zh-CN" dirty="0"/>
              <a:t>Email</a:t>
            </a:r>
            <a:r>
              <a:rPr lang="zh-CN" altLang="en-US" dirty="0"/>
              <a:t>发送</a:t>
            </a:r>
          </a:p>
          <a:p>
            <a:pPr marL="342900" indent="-342900">
              <a:buFont typeface="+mj-lt"/>
              <a:buAutoNum type="arabicPeriod"/>
            </a:pPr>
            <a:r>
              <a:rPr lang="zh-CN" altLang="en-US" dirty="0"/>
              <a:t>实战</a:t>
            </a:r>
            <a:endParaRPr lang="en-US" altLang="zh-CN" dirty="0"/>
          </a:p>
          <a:p>
            <a:pPr marL="742950" lvl="1" indent="-285750">
              <a:buFont typeface="Wingdings" panose="05000000000000000000" pitchFamily="2" charset="2"/>
              <a:buChar char="l"/>
            </a:pPr>
            <a:r>
              <a:rPr lang="zh-CN" altLang="en-US" dirty="0"/>
              <a:t>代码讲解</a:t>
            </a:r>
          </a:p>
          <a:p>
            <a:pPr marL="342900" indent="-342900">
              <a:buFont typeface="+mj-lt"/>
              <a:buAutoNum type="arabicPeriod"/>
            </a:pPr>
            <a:r>
              <a:rPr lang="zh-CN" altLang="en-US" dirty="0"/>
              <a:t>答疑</a:t>
            </a:r>
          </a:p>
          <a:p>
            <a:endParaRPr lang="zh-CN" altLang="en-US" dirty="0"/>
          </a:p>
        </p:txBody>
      </p:sp>
    </p:spTree>
    <p:extLst>
      <p:ext uri="{BB962C8B-B14F-4D97-AF65-F5344CB8AC3E}">
        <p14:creationId xmlns:p14="http://schemas.microsoft.com/office/powerpoint/2010/main" val="3565227233"/>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180433" y="267494"/>
            <a:ext cx="27831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err="1">
                <a:solidFill>
                  <a:srgbClr val="282828"/>
                </a:solidFill>
                <a:latin typeface="Impact" panose="020B0806030902050204" pitchFamily="34" charset="0"/>
              </a:rPr>
              <a:t>Beego</a:t>
            </a:r>
            <a:r>
              <a:rPr lang="zh-CN" altLang="en-US" sz="2800" b="1" dirty="0">
                <a:solidFill>
                  <a:srgbClr val="282828"/>
                </a:solidFill>
                <a:latin typeface="Impact" panose="020B0806030902050204" pitchFamily="34" charset="0"/>
              </a:rPr>
              <a:t>介绍</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示例</a:t>
            </a:r>
            <a:r>
              <a:rPr lang="en-US" altLang="zh-CN" sz="2800" b="1" dirty="0">
                <a:solidFill>
                  <a:srgbClr val="282828"/>
                </a:solidFill>
                <a:latin typeface="Impact" panose="020B0806030902050204" pitchFamily="34" charset="0"/>
              </a:rPr>
              <a:t>)</a:t>
            </a:r>
            <a:endParaRPr lang="zh-CN" altLang="en-US" sz="2800" b="1" dirty="0">
              <a:solidFill>
                <a:srgbClr val="282828"/>
              </a:solidFill>
              <a:latin typeface="Impact" panose="020B0806030902050204" pitchFamily="34" charset="0"/>
              <a:sym typeface="Impact" panose="020B0806030902050204" pitchFamily="34" charset="0"/>
            </a:endParaRPr>
          </a:p>
        </p:txBody>
      </p:sp>
      <p:pic>
        <p:nvPicPr>
          <p:cNvPr id="6" name="图片 5">
            <a:extLst>
              <a:ext uri="{FF2B5EF4-FFF2-40B4-BE49-F238E27FC236}">
                <a16:creationId xmlns:a16="http://schemas.microsoft.com/office/drawing/2014/main" id="{CECA9A67-FB12-4A53-83C9-1DE9F0ADB920}"/>
              </a:ext>
            </a:extLst>
          </p:cNvPr>
          <p:cNvPicPr>
            <a:picLocks noChangeAspect="1"/>
          </p:cNvPicPr>
          <p:nvPr/>
        </p:nvPicPr>
        <p:blipFill>
          <a:blip r:embed="rId3"/>
          <a:stretch>
            <a:fillRect/>
          </a:stretch>
        </p:blipFill>
        <p:spPr>
          <a:xfrm>
            <a:off x="2814638" y="1131590"/>
            <a:ext cx="3514725" cy="3333750"/>
          </a:xfrm>
          <a:prstGeom prst="rect">
            <a:avLst/>
          </a:prstGeom>
        </p:spPr>
      </p:pic>
    </p:spTree>
    <p:extLst>
      <p:ext uri="{BB962C8B-B14F-4D97-AF65-F5344CB8AC3E}">
        <p14:creationId xmlns:p14="http://schemas.microsoft.com/office/powerpoint/2010/main" val="2738833230"/>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180433" y="267494"/>
            <a:ext cx="34323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err="1">
                <a:solidFill>
                  <a:srgbClr val="282828"/>
                </a:solidFill>
                <a:latin typeface="Impact" panose="020B0806030902050204" pitchFamily="34" charset="0"/>
              </a:rPr>
              <a:t>Beego</a:t>
            </a:r>
            <a:r>
              <a:rPr lang="zh-CN" altLang="en-US" sz="2800" b="1" dirty="0">
                <a:solidFill>
                  <a:srgbClr val="282828"/>
                </a:solidFill>
                <a:latin typeface="Impact" panose="020B0806030902050204" pitchFamily="34" charset="0"/>
              </a:rPr>
              <a:t>介绍</a:t>
            </a:r>
            <a:r>
              <a:rPr lang="en-US" altLang="zh-CN" sz="2800" b="1" dirty="0">
                <a:solidFill>
                  <a:srgbClr val="282828"/>
                </a:solidFill>
                <a:latin typeface="Impact" panose="020B0806030902050204" pitchFamily="34" charset="0"/>
              </a:rPr>
              <a:t>(ORM</a:t>
            </a:r>
            <a:r>
              <a:rPr lang="zh-CN" altLang="en-US" sz="2800" b="1" dirty="0">
                <a:solidFill>
                  <a:srgbClr val="282828"/>
                </a:solidFill>
                <a:latin typeface="Impact" panose="020B0806030902050204" pitchFamily="34" charset="0"/>
              </a:rPr>
              <a:t>示例</a:t>
            </a:r>
            <a:r>
              <a:rPr lang="en-US" altLang="zh-CN" sz="2800" b="1" dirty="0">
                <a:solidFill>
                  <a:srgbClr val="282828"/>
                </a:solidFill>
                <a:latin typeface="Impact" panose="020B0806030902050204" pitchFamily="34" charset="0"/>
              </a:rPr>
              <a:t>)</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1013480"/>
            <a:ext cx="7488832" cy="3970318"/>
          </a:xfrm>
          <a:prstGeom prst="rect">
            <a:avLst/>
          </a:prstGeom>
          <a:noFill/>
        </p:spPr>
        <p:txBody>
          <a:bodyPr wrap="square" rtlCol="0">
            <a:spAutoFit/>
          </a:bodyPr>
          <a:lstStyle/>
          <a:p>
            <a:r>
              <a:rPr lang="en-US" altLang="zh-CN" dirty="0" err="1"/>
              <a:t>Beego</a:t>
            </a:r>
            <a:r>
              <a:rPr lang="en-US" altLang="zh-CN" dirty="0"/>
              <a:t> </a:t>
            </a:r>
            <a:r>
              <a:rPr lang="en-US" altLang="zh-CN" dirty="0" err="1"/>
              <a:t>orm</a:t>
            </a:r>
            <a:r>
              <a:rPr lang="zh-CN" altLang="en-US" dirty="0"/>
              <a:t>模块使用反射功能，根据结构体属性定义的标签，将结构体与数据库表建立映射关系</a:t>
            </a:r>
            <a:endParaRPr lang="en-US" altLang="zh-CN" dirty="0"/>
          </a:p>
          <a:p>
            <a:r>
              <a:rPr lang="zh-CN" altLang="en-US" dirty="0"/>
              <a:t>操作流程：</a:t>
            </a:r>
            <a:endParaRPr lang="en-US" altLang="zh-CN" dirty="0"/>
          </a:p>
          <a:p>
            <a:pPr marL="342900" indent="-342900">
              <a:buFont typeface="+mj-lt"/>
              <a:buAutoNum type="arabicPeriod"/>
            </a:pPr>
            <a:r>
              <a:rPr lang="zh-CN" altLang="en-US" dirty="0"/>
              <a:t>定义结构体并声明</a:t>
            </a:r>
            <a:r>
              <a:rPr lang="en-US" altLang="zh-CN" dirty="0" err="1"/>
              <a:t>orm</a:t>
            </a:r>
            <a:r>
              <a:rPr lang="zh-CN" altLang="en-US" dirty="0"/>
              <a:t>标签，并注册为数据库模型</a:t>
            </a: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altLang="zh-CN" dirty="0"/>
          </a:p>
          <a:p>
            <a:pPr lvl="1"/>
            <a:endParaRPr lang="en-US" altLang="zh-CN" dirty="0"/>
          </a:p>
          <a:p>
            <a:pPr marL="342900" indent="-342900">
              <a:buFont typeface="+mj-lt"/>
              <a:buAutoNum type="arabicPeriod"/>
            </a:pPr>
            <a:r>
              <a:rPr lang="zh-CN" altLang="en-US" dirty="0"/>
              <a:t>注册数据库驱动并设置数据库连接参数参数</a:t>
            </a: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altLang="zh-CN" dirty="0"/>
          </a:p>
          <a:p>
            <a:pPr marL="342900" indent="-342900">
              <a:buFont typeface="+mj-lt"/>
              <a:buAutoNum type="arabicPeriod"/>
            </a:pPr>
            <a:r>
              <a:rPr lang="zh-CN" altLang="en-US" dirty="0"/>
              <a:t>同步数据库</a:t>
            </a:r>
            <a:endParaRPr lang="en-US" altLang="zh-CN" dirty="0"/>
          </a:p>
        </p:txBody>
      </p:sp>
      <p:pic>
        <p:nvPicPr>
          <p:cNvPr id="3" name="图片 2">
            <a:extLst>
              <a:ext uri="{FF2B5EF4-FFF2-40B4-BE49-F238E27FC236}">
                <a16:creationId xmlns:a16="http://schemas.microsoft.com/office/drawing/2014/main" id="{47802DBE-4397-4950-9E7F-F63CBB23A59C}"/>
              </a:ext>
            </a:extLst>
          </p:cNvPr>
          <p:cNvPicPr>
            <a:picLocks noChangeAspect="1"/>
          </p:cNvPicPr>
          <p:nvPr/>
        </p:nvPicPr>
        <p:blipFill>
          <a:blip r:embed="rId3"/>
          <a:stretch>
            <a:fillRect/>
          </a:stretch>
        </p:blipFill>
        <p:spPr>
          <a:xfrm>
            <a:off x="1982365" y="4124910"/>
            <a:ext cx="4981575" cy="409575"/>
          </a:xfrm>
          <a:prstGeom prst="rect">
            <a:avLst/>
          </a:prstGeom>
        </p:spPr>
      </p:pic>
      <p:pic>
        <p:nvPicPr>
          <p:cNvPr id="6" name="图片 5">
            <a:extLst>
              <a:ext uri="{FF2B5EF4-FFF2-40B4-BE49-F238E27FC236}">
                <a16:creationId xmlns:a16="http://schemas.microsoft.com/office/drawing/2014/main" id="{7E12DB6E-ADAE-4BB4-9D02-E7A3A0F4CE47}"/>
              </a:ext>
            </a:extLst>
          </p:cNvPr>
          <p:cNvPicPr>
            <a:picLocks noChangeAspect="1"/>
          </p:cNvPicPr>
          <p:nvPr/>
        </p:nvPicPr>
        <p:blipFill>
          <a:blip r:embed="rId4"/>
          <a:stretch>
            <a:fillRect/>
          </a:stretch>
        </p:blipFill>
        <p:spPr>
          <a:xfrm>
            <a:off x="1691680" y="2211710"/>
            <a:ext cx="6253361" cy="1386729"/>
          </a:xfrm>
          <a:prstGeom prst="rect">
            <a:avLst/>
          </a:prstGeom>
        </p:spPr>
      </p:pic>
      <p:pic>
        <p:nvPicPr>
          <p:cNvPr id="7" name="图片 6">
            <a:extLst>
              <a:ext uri="{FF2B5EF4-FFF2-40B4-BE49-F238E27FC236}">
                <a16:creationId xmlns:a16="http://schemas.microsoft.com/office/drawing/2014/main" id="{0F9AB894-C512-4A58-B911-44338E58339C}"/>
              </a:ext>
            </a:extLst>
          </p:cNvPr>
          <p:cNvPicPr>
            <a:picLocks noChangeAspect="1"/>
          </p:cNvPicPr>
          <p:nvPr/>
        </p:nvPicPr>
        <p:blipFill>
          <a:blip r:embed="rId5"/>
          <a:stretch>
            <a:fillRect/>
          </a:stretch>
        </p:blipFill>
        <p:spPr>
          <a:xfrm>
            <a:off x="2915816" y="3621180"/>
            <a:ext cx="3114675" cy="200025"/>
          </a:xfrm>
          <a:prstGeom prst="rect">
            <a:avLst/>
          </a:prstGeom>
        </p:spPr>
      </p:pic>
      <p:pic>
        <p:nvPicPr>
          <p:cNvPr id="8" name="图片 7">
            <a:extLst>
              <a:ext uri="{FF2B5EF4-FFF2-40B4-BE49-F238E27FC236}">
                <a16:creationId xmlns:a16="http://schemas.microsoft.com/office/drawing/2014/main" id="{47364E51-D368-457A-9C0B-BA22DF6AFE8C}"/>
              </a:ext>
            </a:extLst>
          </p:cNvPr>
          <p:cNvPicPr>
            <a:picLocks noChangeAspect="1"/>
          </p:cNvPicPr>
          <p:nvPr/>
        </p:nvPicPr>
        <p:blipFill>
          <a:blip r:embed="rId6"/>
          <a:stretch>
            <a:fillRect/>
          </a:stretch>
        </p:blipFill>
        <p:spPr>
          <a:xfrm>
            <a:off x="2743200" y="4685506"/>
            <a:ext cx="3657600" cy="381000"/>
          </a:xfrm>
          <a:prstGeom prst="rect">
            <a:avLst/>
          </a:prstGeom>
        </p:spPr>
      </p:pic>
    </p:spTree>
    <p:extLst>
      <p:ext uri="{BB962C8B-B14F-4D97-AF65-F5344CB8AC3E}">
        <p14:creationId xmlns:p14="http://schemas.microsoft.com/office/powerpoint/2010/main" val="3175024302"/>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180433" y="267494"/>
            <a:ext cx="34323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err="1">
                <a:solidFill>
                  <a:srgbClr val="282828"/>
                </a:solidFill>
                <a:latin typeface="Impact" panose="020B0806030902050204" pitchFamily="34" charset="0"/>
              </a:rPr>
              <a:t>Beego</a:t>
            </a:r>
            <a:r>
              <a:rPr lang="zh-CN" altLang="en-US" sz="2800" b="1" dirty="0">
                <a:solidFill>
                  <a:srgbClr val="282828"/>
                </a:solidFill>
                <a:latin typeface="Impact" panose="020B0806030902050204" pitchFamily="34" charset="0"/>
              </a:rPr>
              <a:t>介绍</a:t>
            </a:r>
            <a:r>
              <a:rPr lang="en-US" altLang="zh-CN" sz="2800" b="1" dirty="0">
                <a:solidFill>
                  <a:srgbClr val="282828"/>
                </a:solidFill>
                <a:latin typeface="Impact" panose="020B0806030902050204" pitchFamily="34" charset="0"/>
              </a:rPr>
              <a:t>(ORM</a:t>
            </a:r>
            <a:r>
              <a:rPr lang="zh-CN" altLang="en-US" sz="2800" b="1" dirty="0">
                <a:solidFill>
                  <a:srgbClr val="282828"/>
                </a:solidFill>
                <a:latin typeface="Impact" panose="020B0806030902050204" pitchFamily="34" charset="0"/>
              </a:rPr>
              <a:t>示例</a:t>
            </a:r>
            <a:r>
              <a:rPr lang="en-US" altLang="zh-CN" sz="2800" b="1" dirty="0">
                <a:solidFill>
                  <a:srgbClr val="282828"/>
                </a:solidFill>
                <a:latin typeface="Impact" panose="020B0806030902050204" pitchFamily="34" charset="0"/>
              </a:rPr>
              <a:t>)</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1013480"/>
            <a:ext cx="7488832" cy="2031325"/>
          </a:xfrm>
          <a:prstGeom prst="rect">
            <a:avLst/>
          </a:prstGeom>
          <a:noFill/>
        </p:spPr>
        <p:txBody>
          <a:bodyPr wrap="square" rtlCol="0">
            <a:spAutoFit/>
          </a:bodyPr>
          <a:lstStyle/>
          <a:p>
            <a:pPr marL="342900" indent="-342900">
              <a:buFont typeface="+mj-lt"/>
              <a:buAutoNum type="arabicPeriod"/>
            </a:pPr>
            <a:r>
              <a:rPr lang="zh-CN" altLang="en-US" dirty="0"/>
              <a:t>操作</a:t>
            </a:r>
            <a:endParaRPr lang="en-US" altLang="zh-CN" dirty="0"/>
          </a:p>
          <a:p>
            <a:pPr marL="742950" lvl="1" indent="-285750">
              <a:buFont typeface="Wingdings" panose="05000000000000000000" pitchFamily="2" charset="2"/>
              <a:buChar char="l"/>
            </a:pPr>
            <a:r>
              <a:rPr lang="zh-CN" altLang="en-US" dirty="0"/>
              <a:t>获取</a:t>
            </a:r>
            <a:r>
              <a:rPr lang="en-US" altLang="zh-CN" dirty="0"/>
              <a:t>ORM</a:t>
            </a:r>
            <a:r>
              <a:rPr lang="zh-CN" altLang="en-US" dirty="0"/>
              <a:t>对象</a:t>
            </a:r>
            <a:endParaRPr lang="en-US" altLang="zh-CN" dirty="0"/>
          </a:p>
          <a:p>
            <a:pPr marL="742950" lvl="1" indent="-285750">
              <a:buFont typeface="Wingdings" panose="05000000000000000000" pitchFamily="2" charset="2"/>
              <a:buChar char="l"/>
            </a:pPr>
            <a:r>
              <a:rPr lang="zh-CN" altLang="en-US" dirty="0"/>
              <a:t>增加</a:t>
            </a:r>
            <a:endParaRPr lang="en-US" altLang="zh-CN" dirty="0"/>
          </a:p>
          <a:p>
            <a:pPr marL="800100" lvl="1" indent="-342900">
              <a:buFont typeface="Wingdings" panose="05000000000000000000" pitchFamily="2" charset="2"/>
              <a:buChar char="l"/>
            </a:pPr>
            <a:r>
              <a:rPr lang="zh-CN" altLang="en-US" dirty="0"/>
              <a:t>删除</a:t>
            </a:r>
            <a:endParaRPr lang="en-US" altLang="zh-CN" dirty="0"/>
          </a:p>
          <a:p>
            <a:pPr marL="800100" lvl="1" indent="-342900">
              <a:buFont typeface="Wingdings" panose="05000000000000000000" pitchFamily="2" charset="2"/>
              <a:buChar char="l"/>
            </a:pPr>
            <a:r>
              <a:rPr lang="zh-CN" altLang="en-US" dirty="0"/>
              <a:t>更改</a:t>
            </a:r>
            <a:endParaRPr lang="en-US" altLang="zh-CN" dirty="0"/>
          </a:p>
          <a:p>
            <a:pPr marL="800100" lvl="1" indent="-342900">
              <a:buFont typeface="Wingdings" panose="05000000000000000000" pitchFamily="2" charset="2"/>
              <a:buChar char="l"/>
            </a:pPr>
            <a:r>
              <a:rPr lang="zh-CN" altLang="en-US" dirty="0"/>
              <a:t>获取</a:t>
            </a:r>
            <a:endParaRPr lang="en-US" altLang="zh-CN" dirty="0"/>
          </a:p>
          <a:p>
            <a:endParaRPr lang="zh-CN" altLang="en-US" dirty="0"/>
          </a:p>
        </p:txBody>
      </p:sp>
      <p:pic>
        <p:nvPicPr>
          <p:cNvPr id="7" name="图片 6">
            <a:extLst>
              <a:ext uri="{FF2B5EF4-FFF2-40B4-BE49-F238E27FC236}">
                <a16:creationId xmlns:a16="http://schemas.microsoft.com/office/drawing/2014/main" id="{6FE6EAE2-363C-4E44-B309-B3C9856888AA}"/>
              </a:ext>
            </a:extLst>
          </p:cNvPr>
          <p:cNvPicPr>
            <a:picLocks noChangeAspect="1"/>
          </p:cNvPicPr>
          <p:nvPr/>
        </p:nvPicPr>
        <p:blipFill>
          <a:blip r:embed="rId3"/>
          <a:stretch>
            <a:fillRect/>
          </a:stretch>
        </p:blipFill>
        <p:spPr>
          <a:xfrm>
            <a:off x="3419872" y="915566"/>
            <a:ext cx="3063724" cy="4130020"/>
          </a:xfrm>
          <a:prstGeom prst="rect">
            <a:avLst/>
          </a:prstGeom>
        </p:spPr>
      </p:pic>
    </p:spTree>
    <p:extLst>
      <p:ext uri="{BB962C8B-B14F-4D97-AF65-F5344CB8AC3E}">
        <p14:creationId xmlns:p14="http://schemas.microsoft.com/office/powerpoint/2010/main" val="2307680687"/>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211691" y="267494"/>
            <a:ext cx="27206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a:solidFill>
                  <a:srgbClr val="282828"/>
                </a:solidFill>
                <a:latin typeface="Impact" panose="020B0806030902050204" pitchFamily="34" charset="0"/>
              </a:rPr>
              <a:t>Session &amp; Cookie</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1013480"/>
            <a:ext cx="7488832" cy="1477328"/>
          </a:xfrm>
          <a:prstGeom prst="rect">
            <a:avLst/>
          </a:prstGeom>
          <a:noFill/>
        </p:spPr>
        <p:txBody>
          <a:bodyPr wrap="square" rtlCol="0">
            <a:spAutoFit/>
          </a:bodyPr>
          <a:lstStyle/>
          <a:p>
            <a:pPr>
              <a:defRPr/>
            </a:pPr>
            <a:r>
              <a:rPr lang="en-US" altLang="zh-CN" dirty="0" err="1">
                <a:latin typeface="宋体" panose="02010600030101010101" pitchFamily="2" charset="-122"/>
              </a:rPr>
              <a:t>Session&amp;Cookie</a:t>
            </a:r>
            <a:r>
              <a:rPr lang="zh-CN" altLang="en-US" dirty="0">
                <a:latin typeface="宋体" panose="02010600030101010101" pitchFamily="2" charset="-122"/>
              </a:rPr>
              <a:t>机制常用于实现用户认证机制</a:t>
            </a:r>
            <a:endParaRPr lang="en-US" altLang="zh-CN" dirty="0">
              <a:latin typeface="宋体" panose="02010600030101010101" pitchFamily="2" charset="-122"/>
            </a:endParaRPr>
          </a:p>
          <a:p>
            <a:pPr marL="285750" indent="-285750">
              <a:buFont typeface="Wingdings" panose="05000000000000000000" pitchFamily="2" charset="2"/>
              <a:buChar char="l"/>
              <a:defRPr/>
            </a:pPr>
            <a:r>
              <a:rPr lang="en-US" altLang="zh-CN" dirty="0">
                <a:latin typeface="宋体" panose="02010600030101010101" pitchFamily="2" charset="-122"/>
              </a:rPr>
              <a:t>HTTP</a:t>
            </a:r>
            <a:r>
              <a:rPr lang="zh-CN" altLang="en-US" dirty="0">
                <a:latin typeface="宋体" panose="02010600030101010101" pitchFamily="2" charset="-122"/>
              </a:rPr>
              <a:t>协议为无状态</a:t>
            </a:r>
            <a:endParaRPr lang="en-US" altLang="zh-CN" dirty="0">
              <a:latin typeface="宋体" panose="02010600030101010101" pitchFamily="2" charset="-122"/>
            </a:endParaRPr>
          </a:p>
          <a:p>
            <a:pPr marL="285750" indent="-285750">
              <a:buFont typeface="Wingdings" panose="05000000000000000000" pitchFamily="2" charset="2"/>
              <a:buChar char="l"/>
              <a:defRPr/>
            </a:pPr>
            <a:r>
              <a:rPr lang="en-US" altLang="zh-CN" dirty="0">
                <a:latin typeface="宋体" panose="02010600030101010101" pitchFamily="2" charset="-122"/>
              </a:rPr>
              <a:t>Session</a:t>
            </a:r>
            <a:r>
              <a:rPr lang="zh-CN" altLang="en-US" dirty="0">
                <a:latin typeface="宋体" panose="02010600030101010101" pitchFamily="2" charset="-122"/>
              </a:rPr>
              <a:t>存储在服务器</a:t>
            </a:r>
            <a:endParaRPr lang="en-US" altLang="zh-CN" dirty="0">
              <a:latin typeface="宋体" panose="02010600030101010101" pitchFamily="2" charset="-122"/>
            </a:endParaRPr>
          </a:p>
          <a:p>
            <a:pPr marL="285750" indent="-285750">
              <a:buFont typeface="Wingdings" panose="05000000000000000000" pitchFamily="2" charset="2"/>
              <a:buChar char="l"/>
              <a:defRPr/>
            </a:pPr>
            <a:r>
              <a:rPr lang="en-US" altLang="zh-CN" dirty="0">
                <a:latin typeface="宋体" panose="02010600030101010101" pitchFamily="2" charset="-122"/>
              </a:rPr>
              <a:t>Cookie</a:t>
            </a:r>
            <a:r>
              <a:rPr lang="zh-CN" altLang="en-US" dirty="0">
                <a:latin typeface="宋体" panose="02010600030101010101" pitchFamily="2" charset="-122"/>
              </a:rPr>
              <a:t>存储在客户端</a:t>
            </a:r>
          </a:p>
          <a:p>
            <a:pPr marL="0" indent="0">
              <a:buNone/>
            </a:pPr>
            <a:endParaRPr lang="zh-CN" altLang="zh-CN" dirty="0"/>
          </a:p>
        </p:txBody>
      </p:sp>
      <p:pic>
        <p:nvPicPr>
          <p:cNvPr id="5" name="Picture 2" descr="D:\Administrator\Desktop\310916-20171219204656693-174414679.png">
            <a:extLst>
              <a:ext uri="{FF2B5EF4-FFF2-40B4-BE49-F238E27FC236}">
                <a16:creationId xmlns:a16="http://schemas.microsoft.com/office/drawing/2014/main" id="{BB2817F6-A9B2-49A4-959E-381350E56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3311" y="1307306"/>
            <a:ext cx="3573065" cy="38361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Administrator\Desktop\310916-20171219204658365-166817528.png">
            <a:extLst>
              <a:ext uri="{FF2B5EF4-FFF2-40B4-BE49-F238E27FC236}">
                <a16:creationId xmlns:a16="http://schemas.microsoft.com/office/drawing/2014/main" id="{FFDC9B90-1ECD-4857-BDA5-32A278E285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3095285"/>
            <a:ext cx="2833826" cy="17807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Administrator\Desktop\310916-20171219204657459-747039824.png">
            <a:extLst>
              <a:ext uri="{FF2B5EF4-FFF2-40B4-BE49-F238E27FC236}">
                <a16:creationId xmlns:a16="http://schemas.microsoft.com/office/drawing/2014/main" id="{09C408CB-D138-4D7E-B7A9-F762EF035D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65133" y="2293163"/>
            <a:ext cx="2887144" cy="719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28091"/>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211691" y="267494"/>
            <a:ext cx="27206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a:solidFill>
                  <a:srgbClr val="282828"/>
                </a:solidFill>
                <a:latin typeface="Impact" panose="020B0806030902050204" pitchFamily="34" charset="0"/>
              </a:rPr>
              <a:t>Session &amp; Cookie</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1013480"/>
            <a:ext cx="7488832" cy="3693319"/>
          </a:xfrm>
          <a:prstGeom prst="rect">
            <a:avLst/>
          </a:prstGeom>
          <a:noFill/>
        </p:spPr>
        <p:txBody>
          <a:bodyPr wrap="square" rtlCol="0">
            <a:spAutoFit/>
          </a:bodyPr>
          <a:lstStyle/>
          <a:p>
            <a:pPr>
              <a:defRPr/>
            </a:pPr>
            <a:r>
              <a:rPr lang="en-US" altLang="zh-CN" dirty="0" err="1">
                <a:latin typeface="宋体" panose="02010600030101010101" pitchFamily="2" charset="-122"/>
              </a:rPr>
              <a:t>Beego</a:t>
            </a:r>
            <a:r>
              <a:rPr lang="en-US" altLang="zh-CN" dirty="0">
                <a:latin typeface="宋体" panose="02010600030101010101" pitchFamily="2" charset="-122"/>
              </a:rPr>
              <a:t> Session</a:t>
            </a:r>
            <a:r>
              <a:rPr lang="zh-CN" altLang="en-US" dirty="0">
                <a:latin typeface="宋体" panose="02010600030101010101" pitchFamily="2" charset="-122"/>
              </a:rPr>
              <a:t>操作</a:t>
            </a:r>
            <a:r>
              <a:rPr lang="en-US" altLang="zh-CN" dirty="0">
                <a:latin typeface="宋体" panose="02010600030101010101" pitchFamily="2" charset="-122"/>
              </a:rPr>
              <a:t>:</a:t>
            </a:r>
          </a:p>
          <a:p>
            <a:pPr>
              <a:defRPr/>
            </a:pPr>
            <a:r>
              <a:rPr lang="zh-CN" altLang="en-US" dirty="0">
                <a:latin typeface="宋体" panose="02010600030101010101" pitchFamily="2" charset="-122"/>
              </a:rPr>
              <a:t>针对数据使用</a:t>
            </a:r>
            <a:r>
              <a:rPr lang="en-US" altLang="zh-CN" dirty="0">
                <a:latin typeface="宋体" panose="02010600030101010101" pitchFamily="2" charset="-122"/>
              </a:rPr>
              <a:t>gob</a:t>
            </a:r>
            <a:r>
              <a:rPr lang="zh-CN" altLang="en-US" dirty="0">
                <a:latin typeface="宋体" panose="02010600030101010101" pitchFamily="2" charset="-122"/>
              </a:rPr>
              <a:t>编码进行持久化</a:t>
            </a:r>
            <a:endParaRPr lang="en-US" altLang="zh-CN" dirty="0">
              <a:latin typeface="宋体" panose="02010600030101010101" pitchFamily="2" charset="-122"/>
            </a:endParaRPr>
          </a:p>
          <a:p>
            <a:pPr marL="342900" indent="-342900">
              <a:buFont typeface="+mj-lt"/>
              <a:buAutoNum type="arabicPeriod"/>
              <a:defRPr/>
            </a:pPr>
            <a:r>
              <a:rPr lang="zh-CN" altLang="en-US" dirty="0">
                <a:latin typeface="宋体" panose="02010600030101010101" pitchFamily="2" charset="-122"/>
              </a:rPr>
              <a:t>配置</a:t>
            </a:r>
            <a:endParaRPr lang="en-US" altLang="zh-CN" dirty="0">
              <a:latin typeface="宋体" panose="02010600030101010101" pitchFamily="2" charset="-122"/>
            </a:endParaRPr>
          </a:p>
          <a:p>
            <a:pPr lvl="1">
              <a:defRPr/>
            </a:pPr>
            <a:endParaRPr lang="en-US" altLang="zh-CN" dirty="0">
              <a:latin typeface="宋体" panose="02010600030101010101" pitchFamily="2" charset="-122"/>
            </a:endParaRPr>
          </a:p>
          <a:p>
            <a:pPr lvl="1">
              <a:defRPr/>
            </a:pPr>
            <a:endParaRPr lang="en-US" altLang="zh-CN" dirty="0">
              <a:latin typeface="宋体" panose="02010600030101010101" pitchFamily="2" charset="-122"/>
            </a:endParaRPr>
          </a:p>
          <a:p>
            <a:pPr marL="342900" indent="-342900">
              <a:buFont typeface="+mj-lt"/>
              <a:buAutoNum type="arabicPeriod"/>
              <a:defRPr/>
            </a:pPr>
            <a:r>
              <a:rPr lang="zh-CN" altLang="en-US" dirty="0">
                <a:latin typeface="宋体" panose="02010600030101010101" pitchFamily="2" charset="-122"/>
              </a:rPr>
              <a:t>设置</a:t>
            </a:r>
            <a:endParaRPr lang="en-US" altLang="zh-CN" dirty="0">
              <a:latin typeface="宋体" panose="02010600030101010101" pitchFamily="2" charset="-122"/>
            </a:endParaRPr>
          </a:p>
          <a:p>
            <a:pPr lvl="1">
              <a:defRPr/>
            </a:pPr>
            <a:endParaRPr lang="en-US" altLang="zh-CN" dirty="0">
              <a:latin typeface="宋体" panose="02010600030101010101" pitchFamily="2" charset="-122"/>
            </a:endParaRPr>
          </a:p>
          <a:p>
            <a:pPr lvl="1">
              <a:defRPr/>
            </a:pPr>
            <a:endParaRPr lang="en-US" altLang="zh-CN" dirty="0">
              <a:latin typeface="宋体" panose="02010600030101010101" pitchFamily="2" charset="-122"/>
            </a:endParaRPr>
          </a:p>
          <a:p>
            <a:pPr lvl="1">
              <a:defRPr/>
            </a:pPr>
            <a:endParaRPr lang="en-US" altLang="zh-CN" dirty="0">
              <a:latin typeface="宋体" panose="02010600030101010101" pitchFamily="2" charset="-122"/>
            </a:endParaRPr>
          </a:p>
          <a:p>
            <a:pPr marL="342900" indent="-342900">
              <a:buFont typeface="+mj-lt"/>
              <a:buAutoNum type="arabicPeriod"/>
              <a:defRPr/>
            </a:pPr>
            <a:r>
              <a:rPr lang="zh-CN" altLang="en-US" dirty="0">
                <a:latin typeface="宋体" panose="02010600030101010101" pitchFamily="2" charset="-122"/>
              </a:rPr>
              <a:t>获取</a:t>
            </a:r>
            <a:endParaRPr lang="en-US" altLang="zh-CN" dirty="0">
              <a:latin typeface="宋体" panose="02010600030101010101" pitchFamily="2" charset="-122"/>
            </a:endParaRPr>
          </a:p>
          <a:p>
            <a:pPr lvl="1">
              <a:defRPr/>
            </a:pPr>
            <a:endParaRPr lang="en-US" altLang="zh-CN" dirty="0">
              <a:latin typeface="宋体" panose="02010600030101010101" pitchFamily="2" charset="-122"/>
            </a:endParaRPr>
          </a:p>
          <a:p>
            <a:pPr marL="342900" indent="-342900">
              <a:buFont typeface="+mj-lt"/>
              <a:buAutoNum type="arabicPeriod"/>
              <a:defRPr/>
            </a:pPr>
            <a:r>
              <a:rPr lang="zh-CN" altLang="en-US" dirty="0">
                <a:latin typeface="宋体" panose="02010600030101010101" pitchFamily="2" charset="-122"/>
              </a:rPr>
              <a:t>销毁</a:t>
            </a:r>
            <a:endParaRPr lang="en-US" altLang="zh-CN" dirty="0">
              <a:latin typeface="宋体" panose="02010600030101010101" pitchFamily="2" charset="-122"/>
            </a:endParaRPr>
          </a:p>
          <a:p>
            <a:pPr marL="342900" indent="-342900">
              <a:buFont typeface="+mj-lt"/>
              <a:buAutoNum type="arabicPeriod"/>
              <a:defRPr/>
            </a:pPr>
            <a:endParaRPr lang="zh-CN" altLang="zh-CN" dirty="0"/>
          </a:p>
        </p:txBody>
      </p:sp>
      <p:pic>
        <p:nvPicPr>
          <p:cNvPr id="3" name="图片 2">
            <a:extLst>
              <a:ext uri="{FF2B5EF4-FFF2-40B4-BE49-F238E27FC236}">
                <a16:creationId xmlns:a16="http://schemas.microsoft.com/office/drawing/2014/main" id="{02980056-3778-4286-95A4-F8257F5E2369}"/>
              </a:ext>
            </a:extLst>
          </p:cNvPr>
          <p:cNvPicPr>
            <a:picLocks noChangeAspect="1"/>
          </p:cNvPicPr>
          <p:nvPr/>
        </p:nvPicPr>
        <p:blipFill>
          <a:blip r:embed="rId3"/>
          <a:stretch>
            <a:fillRect/>
          </a:stretch>
        </p:blipFill>
        <p:spPr>
          <a:xfrm>
            <a:off x="1979712" y="1676450"/>
            <a:ext cx="3505200" cy="752475"/>
          </a:xfrm>
          <a:prstGeom prst="rect">
            <a:avLst/>
          </a:prstGeom>
        </p:spPr>
      </p:pic>
      <p:pic>
        <p:nvPicPr>
          <p:cNvPr id="8" name="图片 7">
            <a:extLst>
              <a:ext uri="{FF2B5EF4-FFF2-40B4-BE49-F238E27FC236}">
                <a16:creationId xmlns:a16="http://schemas.microsoft.com/office/drawing/2014/main" id="{B740BE55-6121-4DA9-94C2-41B259E292AD}"/>
              </a:ext>
            </a:extLst>
          </p:cNvPr>
          <p:cNvPicPr>
            <a:picLocks noChangeAspect="1"/>
          </p:cNvPicPr>
          <p:nvPr/>
        </p:nvPicPr>
        <p:blipFill>
          <a:blip r:embed="rId4"/>
          <a:stretch>
            <a:fillRect/>
          </a:stretch>
        </p:blipFill>
        <p:spPr>
          <a:xfrm>
            <a:off x="1979712" y="2532117"/>
            <a:ext cx="4070995" cy="938838"/>
          </a:xfrm>
          <a:prstGeom prst="rect">
            <a:avLst/>
          </a:prstGeom>
        </p:spPr>
      </p:pic>
      <p:pic>
        <p:nvPicPr>
          <p:cNvPr id="9" name="图片 8">
            <a:extLst>
              <a:ext uri="{FF2B5EF4-FFF2-40B4-BE49-F238E27FC236}">
                <a16:creationId xmlns:a16="http://schemas.microsoft.com/office/drawing/2014/main" id="{FDBC87E7-D973-482C-B058-D7F5DE57B07E}"/>
              </a:ext>
            </a:extLst>
          </p:cNvPr>
          <p:cNvPicPr>
            <a:picLocks noChangeAspect="1"/>
          </p:cNvPicPr>
          <p:nvPr/>
        </p:nvPicPr>
        <p:blipFill>
          <a:blip r:embed="rId5"/>
          <a:stretch>
            <a:fillRect/>
          </a:stretch>
        </p:blipFill>
        <p:spPr>
          <a:xfrm>
            <a:off x="1979712" y="3548995"/>
            <a:ext cx="3981450" cy="581025"/>
          </a:xfrm>
          <a:prstGeom prst="rect">
            <a:avLst/>
          </a:prstGeom>
        </p:spPr>
      </p:pic>
      <p:pic>
        <p:nvPicPr>
          <p:cNvPr id="10" name="图片 9">
            <a:extLst>
              <a:ext uri="{FF2B5EF4-FFF2-40B4-BE49-F238E27FC236}">
                <a16:creationId xmlns:a16="http://schemas.microsoft.com/office/drawing/2014/main" id="{DD252547-6830-4BA3-B423-92F25E13EA06}"/>
              </a:ext>
            </a:extLst>
          </p:cNvPr>
          <p:cNvPicPr>
            <a:picLocks noChangeAspect="1"/>
          </p:cNvPicPr>
          <p:nvPr/>
        </p:nvPicPr>
        <p:blipFill>
          <a:blip r:embed="rId6"/>
          <a:stretch>
            <a:fillRect/>
          </a:stretch>
        </p:blipFill>
        <p:spPr>
          <a:xfrm>
            <a:off x="1979712" y="4190206"/>
            <a:ext cx="5715000" cy="685800"/>
          </a:xfrm>
          <a:prstGeom prst="rect">
            <a:avLst/>
          </a:prstGeom>
        </p:spPr>
      </p:pic>
    </p:spTree>
    <p:extLst>
      <p:ext uri="{BB962C8B-B14F-4D97-AF65-F5344CB8AC3E}">
        <p14:creationId xmlns:p14="http://schemas.microsoft.com/office/powerpoint/2010/main" val="1480425337"/>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211691" y="267494"/>
            <a:ext cx="18453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err="1">
                <a:solidFill>
                  <a:srgbClr val="282828"/>
                </a:solidFill>
                <a:latin typeface="Impact" panose="020B0806030902050204" pitchFamily="34" charset="0"/>
              </a:rPr>
              <a:t>Websocket</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1013480"/>
            <a:ext cx="7488832" cy="3693319"/>
          </a:xfrm>
          <a:prstGeom prst="rect">
            <a:avLst/>
          </a:prstGeom>
          <a:noFill/>
        </p:spPr>
        <p:txBody>
          <a:bodyPr wrap="square" rtlCol="0">
            <a:spAutoFit/>
          </a:bodyPr>
          <a:lstStyle/>
          <a:p>
            <a:pPr marL="342900" indent="-342900">
              <a:buFont typeface="+mj-lt"/>
              <a:buAutoNum type="arabicPeriod"/>
            </a:pPr>
            <a:r>
              <a:rPr lang="zh-CN" altLang="en-US" dirty="0"/>
              <a:t>是什么？</a:t>
            </a:r>
            <a:endParaRPr lang="en-US" altLang="zh-CN" dirty="0"/>
          </a:p>
          <a:p>
            <a:pPr lvl="1"/>
            <a:r>
              <a:rPr lang="en-US" altLang="zh-CN" dirty="0"/>
              <a:t>WebSocket</a:t>
            </a:r>
            <a:r>
              <a:rPr lang="zh-CN" altLang="en-US" dirty="0"/>
              <a:t>是</a:t>
            </a:r>
            <a:r>
              <a:rPr lang="en-US" altLang="zh-CN" dirty="0"/>
              <a:t>HTML5</a:t>
            </a:r>
            <a:r>
              <a:rPr lang="zh-CN" altLang="en-US" dirty="0"/>
              <a:t>开始提供的一种在单个</a:t>
            </a:r>
            <a:r>
              <a:rPr lang="en-US" altLang="zh-CN" dirty="0"/>
              <a:t>TCP</a:t>
            </a:r>
            <a:r>
              <a:rPr lang="zh-CN" altLang="en-US" dirty="0"/>
              <a:t>连接上进行全双工通讯的协议</a:t>
            </a:r>
            <a:endParaRPr lang="en-US" altLang="zh-CN" dirty="0"/>
          </a:p>
          <a:p>
            <a:pPr marL="342900" indent="-342900">
              <a:buFont typeface="+mj-lt"/>
              <a:buAutoNum type="arabicPeriod"/>
            </a:pPr>
            <a:r>
              <a:rPr lang="zh-CN" altLang="en-US" dirty="0"/>
              <a:t>为什么需要？</a:t>
            </a:r>
            <a:endParaRPr lang="en-US" altLang="zh-CN" dirty="0"/>
          </a:p>
          <a:p>
            <a:pPr lvl="1"/>
            <a:r>
              <a:rPr lang="en-US" altLang="zh-CN" dirty="0"/>
              <a:t>HTTP </a:t>
            </a:r>
            <a:r>
              <a:rPr lang="zh-CN" altLang="en-US" dirty="0"/>
              <a:t>协议是一种无状态的、无连接的、单向的应用层协议。它采用了请求</a:t>
            </a:r>
            <a:r>
              <a:rPr lang="en-US" altLang="zh-CN" dirty="0"/>
              <a:t>/</a:t>
            </a:r>
            <a:r>
              <a:rPr lang="zh-CN" altLang="en-US" dirty="0"/>
              <a:t>响应模型。通信请求只能由客户端发起，服务端对请求做出应答处理，</a:t>
            </a:r>
            <a:r>
              <a:rPr lang="en-US" altLang="zh-CN" dirty="0"/>
              <a:t>HTTP </a:t>
            </a:r>
            <a:r>
              <a:rPr lang="zh-CN" altLang="en-US" dirty="0"/>
              <a:t>协议无法实现服务器主动向客户端发起消息。</a:t>
            </a:r>
            <a:endParaRPr lang="en-US" altLang="zh-CN" dirty="0"/>
          </a:p>
          <a:p>
            <a:pPr lvl="1"/>
            <a:endParaRPr lang="en-US" altLang="zh-CN" dirty="0"/>
          </a:p>
          <a:p>
            <a:pPr lvl="1"/>
            <a:r>
              <a:rPr lang="zh-CN" altLang="en-US" dirty="0"/>
              <a:t>传统模式下， </a:t>
            </a:r>
            <a:r>
              <a:rPr lang="en-US" altLang="zh-CN" dirty="0"/>
              <a:t>Web </a:t>
            </a:r>
            <a:r>
              <a:rPr lang="zh-CN" altLang="en-US" dirty="0"/>
              <a:t>应用程序通过频繁的</a:t>
            </a:r>
            <a:r>
              <a:rPr lang="en-US" altLang="zh-CN" dirty="0"/>
              <a:t>ajax</a:t>
            </a:r>
            <a:r>
              <a:rPr lang="zh-CN" altLang="en-US" dirty="0"/>
              <a:t>请求实现长轮询（ 轮询是在特定的时间间隔（如每</a:t>
            </a:r>
            <a:r>
              <a:rPr lang="en-US" altLang="zh-CN" dirty="0"/>
              <a:t>1</a:t>
            </a:r>
            <a:r>
              <a:rPr lang="zh-CN" altLang="en-US" dirty="0"/>
              <a:t>秒）</a:t>
            </a:r>
            <a:r>
              <a:rPr lang="en-US" altLang="zh-CN" dirty="0"/>
              <a:t>,</a:t>
            </a:r>
            <a:r>
              <a:rPr lang="zh-CN" altLang="en-US" dirty="0"/>
              <a:t>由浏览器对服务器发出</a:t>
            </a:r>
            <a:r>
              <a:rPr lang="en-US" altLang="zh-CN" dirty="0"/>
              <a:t>HTTP</a:t>
            </a:r>
            <a:r>
              <a:rPr lang="zh-CN" altLang="en-US" dirty="0"/>
              <a:t>请求，然后由服务器返回最新的数据给客户端的浏览器），但是轮询的效率低，非常浪费带宽等资源（浏览器需要不断的向服务器发出请求）</a:t>
            </a:r>
          </a:p>
        </p:txBody>
      </p:sp>
    </p:spTree>
    <p:extLst>
      <p:ext uri="{BB962C8B-B14F-4D97-AF65-F5344CB8AC3E}">
        <p14:creationId xmlns:p14="http://schemas.microsoft.com/office/powerpoint/2010/main" val="673843324"/>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211691" y="267494"/>
            <a:ext cx="18453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err="1">
                <a:solidFill>
                  <a:srgbClr val="282828"/>
                </a:solidFill>
                <a:latin typeface="Impact" panose="020B0806030902050204" pitchFamily="34" charset="0"/>
              </a:rPr>
              <a:t>Websocket</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1013480"/>
            <a:ext cx="7488832" cy="2862322"/>
          </a:xfrm>
          <a:prstGeom prst="rect">
            <a:avLst/>
          </a:prstGeom>
          <a:noFill/>
        </p:spPr>
        <p:txBody>
          <a:bodyPr wrap="square" rtlCol="0">
            <a:spAutoFit/>
          </a:bodyPr>
          <a:lstStyle/>
          <a:p>
            <a:r>
              <a:rPr lang="zh-CN" altLang="en-US" dirty="0"/>
              <a:t>如何工作？</a:t>
            </a:r>
          </a:p>
          <a:p>
            <a:pPr lvl="1"/>
            <a:r>
              <a:rPr lang="en-US" altLang="zh-CN" dirty="0"/>
              <a:t>Web</a:t>
            </a:r>
            <a:r>
              <a:rPr lang="zh-CN" altLang="en-US" dirty="0"/>
              <a:t>浏览器和服务器都必须实现 </a:t>
            </a:r>
            <a:r>
              <a:rPr lang="en-US" altLang="zh-CN" dirty="0" err="1"/>
              <a:t>WebSockets</a:t>
            </a:r>
            <a:r>
              <a:rPr lang="en-US" altLang="zh-CN" dirty="0"/>
              <a:t> </a:t>
            </a:r>
            <a:r>
              <a:rPr lang="zh-CN" altLang="en-US" dirty="0"/>
              <a:t>协议来建立和维护连接，由于 </a:t>
            </a:r>
            <a:r>
              <a:rPr lang="en-US" altLang="zh-CN" dirty="0" err="1"/>
              <a:t>WebSockets</a:t>
            </a:r>
            <a:r>
              <a:rPr lang="en-US" altLang="zh-CN" dirty="0"/>
              <a:t> </a:t>
            </a:r>
            <a:r>
              <a:rPr lang="zh-CN" altLang="en-US" dirty="0"/>
              <a:t>连接长期存在，与典型的</a:t>
            </a:r>
            <a:r>
              <a:rPr lang="en-US" altLang="zh-CN" dirty="0"/>
              <a:t>HTTP</a:t>
            </a:r>
            <a:r>
              <a:rPr lang="zh-CN" altLang="en-US" dirty="0"/>
              <a:t>连接不同，对服务器有重要的影响</a:t>
            </a:r>
            <a:r>
              <a:rPr lang="en-US" altLang="zh-CN" dirty="0"/>
              <a:t>(</a:t>
            </a:r>
            <a:r>
              <a:rPr lang="zh-CN" altLang="en-US" dirty="0"/>
              <a:t>任何</a:t>
            </a:r>
            <a:r>
              <a:rPr lang="en-US" altLang="zh-CN" dirty="0" err="1"/>
              <a:t>WebSockets</a:t>
            </a:r>
            <a:r>
              <a:rPr lang="en-US" altLang="zh-CN" dirty="0"/>
              <a:t> </a:t>
            </a:r>
            <a:r>
              <a:rPr lang="zh-CN" altLang="en-US" dirty="0"/>
              <a:t>服务器都需要实现为异步服务器，基于多线程或多进程的服务器无法适用于 </a:t>
            </a:r>
            <a:r>
              <a:rPr lang="en-US" altLang="zh-CN" dirty="0" err="1"/>
              <a:t>WebSockets</a:t>
            </a:r>
            <a:r>
              <a:rPr lang="zh-CN" altLang="en-US" dirty="0"/>
              <a:t>，因为它旨在打开连接，尽可能快地处理请求，然后关闭连接）</a:t>
            </a:r>
            <a:endParaRPr lang="en-US" altLang="zh-CN" dirty="0"/>
          </a:p>
          <a:p>
            <a:pPr lvl="1"/>
            <a:endParaRPr lang="en-US" altLang="zh-CN" dirty="0"/>
          </a:p>
          <a:p>
            <a:pPr lvl="1"/>
            <a:r>
              <a:rPr lang="zh-CN" altLang="en-US" dirty="0"/>
              <a:t>在 </a:t>
            </a:r>
            <a:r>
              <a:rPr lang="en-US" altLang="zh-CN" dirty="0"/>
              <a:t>WebSocket</a:t>
            </a:r>
            <a:r>
              <a:rPr lang="zh-CN" altLang="en-US" dirty="0"/>
              <a:t>协议中</a:t>
            </a:r>
            <a:r>
              <a:rPr lang="en-US" altLang="zh-CN" dirty="0"/>
              <a:t>, </a:t>
            </a:r>
            <a:r>
              <a:rPr lang="zh-CN" altLang="en-US" dirty="0"/>
              <a:t>浏览器和服务器只需要做一个握手的动作，然后，浏览器和服务器之间就形成了一条快速通道。两者之间就直接可以数据互相传送。</a:t>
            </a:r>
          </a:p>
        </p:txBody>
      </p:sp>
      <p:pic>
        <p:nvPicPr>
          <p:cNvPr id="3" name="图片 2">
            <a:extLst>
              <a:ext uri="{FF2B5EF4-FFF2-40B4-BE49-F238E27FC236}">
                <a16:creationId xmlns:a16="http://schemas.microsoft.com/office/drawing/2014/main" id="{7140C97C-F1EB-4250-B08E-BAE974D8FD5E}"/>
              </a:ext>
            </a:extLst>
          </p:cNvPr>
          <p:cNvPicPr>
            <a:picLocks noChangeAspect="1"/>
          </p:cNvPicPr>
          <p:nvPr/>
        </p:nvPicPr>
        <p:blipFill>
          <a:blip r:embed="rId3"/>
          <a:stretch>
            <a:fillRect/>
          </a:stretch>
        </p:blipFill>
        <p:spPr>
          <a:xfrm>
            <a:off x="1403648" y="1035194"/>
            <a:ext cx="6588224" cy="3548437"/>
          </a:xfrm>
          <a:prstGeom prst="rect">
            <a:avLst/>
          </a:prstGeom>
        </p:spPr>
      </p:pic>
    </p:spTree>
    <p:extLst>
      <p:ext uri="{BB962C8B-B14F-4D97-AF65-F5344CB8AC3E}">
        <p14:creationId xmlns:p14="http://schemas.microsoft.com/office/powerpoint/2010/main" val="1839225442"/>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211691" y="267494"/>
            <a:ext cx="18453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err="1">
                <a:solidFill>
                  <a:srgbClr val="282828"/>
                </a:solidFill>
                <a:latin typeface="Impact" panose="020B0806030902050204" pitchFamily="34" charset="0"/>
              </a:rPr>
              <a:t>Websocket</a:t>
            </a:r>
            <a:endParaRPr lang="zh-CN" altLang="en-US" sz="2800" b="1" dirty="0">
              <a:solidFill>
                <a:srgbClr val="282828"/>
              </a:solidFill>
              <a:latin typeface="Impact" panose="020B0806030902050204" pitchFamily="34" charset="0"/>
              <a:sym typeface="Impact" panose="020B0806030902050204" pitchFamily="34" charset="0"/>
            </a:endParaRPr>
          </a:p>
        </p:txBody>
      </p:sp>
      <p:pic>
        <p:nvPicPr>
          <p:cNvPr id="5" name="Picture 2" descr="D:\Administrator\Desktop\ws.png">
            <a:extLst>
              <a:ext uri="{FF2B5EF4-FFF2-40B4-BE49-F238E27FC236}">
                <a16:creationId xmlns:a16="http://schemas.microsoft.com/office/drawing/2014/main" id="{444EEA40-B662-4E08-8A1A-821FBB35C1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131590"/>
            <a:ext cx="5957888"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554791"/>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998492" y="267494"/>
            <a:ext cx="31470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err="1">
                <a:solidFill>
                  <a:srgbClr val="282828"/>
                </a:solidFill>
                <a:latin typeface="Impact" panose="020B0806030902050204" pitchFamily="34" charset="0"/>
              </a:rPr>
              <a:t>Websocket</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客户端</a:t>
            </a:r>
            <a:r>
              <a:rPr lang="en-US" altLang="zh-CN" sz="2800" b="1" dirty="0">
                <a:solidFill>
                  <a:srgbClr val="282828"/>
                </a:solidFill>
                <a:latin typeface="Impact" panose="020B0806030902050204" pitchFamily="34" charset="0"/>
              </a:rPr>
              <a:t>)</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1013480"/>
            <a:ext cx="7488832" cy="3970318"/>
          </a:xfrm>
          <a:prstGeom prst="rect">
            <a:avLst/>
          </a:prstGeom>
          <a:noFill/>
        </p:spPr>
        <p:txBody>
          <a:bodyPr wrap="square" rtlCol="0">
            <a:spAutoFit/>
          </a:bodyPr>
          <a:lstStyle/>
          <a:p>
            <a:r>
              <a:rPr lang="zh-CN" altLang="en-US" dirty="0"/>
              <a:t>创建</a:t>
            </a:r>
            <a:r>
              <a:rPr lang="en-US" altLang="zh-CN" dirty="0" err="1"/>
              <a:t>websocket</a:t>
            </a:r>
            <a:r>
              <a:rPr lang="zh-CN" altLang="en-US" dirty="0"/>
              <a:t>对象</a:t>
            </a:r>
            <a:endParaRPr lang="en-US" altLang="zh-CN" dirty="0"/>
          </a:p>
          <a:p>
            <a:pPr lvl="1"/>
            <a:r>
              <a:rPr lang="en-US" altLang="zh-CN" dirty="0"/>
              <a:t>var </a:t>
            </a:r>
            <a:r>
              <a:rPr lang="en-US" altLang="zh-CN" dirty="0" err="1"/>
              <a:t>ws</a:t>
            </a:r>
            <a:r>
              <a:rPr lang="en-US" altLang="zh-CN" dirty="0"/>
              <a:t> = new WebSocket(</a:t>
            </a:r>
            <a:r>
              <a:rPr lang="en-US" altLang="zh-CN" dirty="0" err="1"/>
              <a:t>url</a:t>
            </a:r>
            <a:r>
              <a:rPr lang="en-US" altLang="zh-CN" dirty="0"/>
              <a:t>, [protocol] );</a:t>
            </a:r>
          </a:p>
          <a:p>
            <a:r>
              <a:rPr lang="zh-CN" altLang="en-US" dirty="0"/>
              <a:t>属性：</a:t>
            </a:r>
            <a:endParaRPr lang="en-US" altLang="zh-CN" dirty="0"/>
          </a:p>
          <a:p>
            <a:pPr marL="742950" lvl="1" indent="-285750">
              <a:buFont typeface="Wingdings" panose="05000000000000000000" pitchFamily="2" charset="2"/>
              <a:buChar char="l"/>
            </a:pPr>
            <a:r>
              <a:rPr lang="en-US" altLang="zh-CN" dirty="0" err="1"/>
              <a:t>ws.readyState</a:t>
            </a:r>
            <a:r>
              <a:rPr lang="en-US" altLang="zh-CN" dirty="0"/>
              <a:t> </a:t>
            </a:r>
            <a:r>
              <a:rPr lang="zh-CN" altLang="en-US" dirty="0"/>
              <a:t>表示连接状态</a:t>
            </a:r>
            <a:endParaRPr lang="en-US" altLang="zh-CN" dirty="0"/>
          </a:p>
          <a:p>
            <a:pPr lvl="2"/>
            <a:r>
              <a:rPr lang="en-US" altLang="zh-CN" dirty="0"/>
              <a:t>0: </a:t>
            </a:r>
            <a:r>
              <a:rPr lang="zh-CN" altLang="en-US" dirty="0"/>
              <a:t>表示连接尚未建立。</a:t>
            </a:r>
          </a:p>
          <a:p>
            <a:pPr lvl="2"/>
            <a:r>
              <a:rPr lang="en-US" altLang="zh-CN" dirty="0"/>
              <a:t>1: </a:t>
            </a:r>
            <a:r>
              <a:rPr lang="zh-CN" altLang="en-US" dirty="0"/>
              <a:t>表示连接已建立，可以进行通信。</a:t>
            </a:r>
          </a:p>
          <a:p>
            <a:pPr lvl="2"/>
            <a:r>
              <a:rPr lang="en-US" altLang="zh-CN" dirty="0"/>
              <a:t>2: </a:t>
            </a:r>
            <a:r>
              <a:rPr lang="zh-CN" altLang="en-US" dirty="0"/>
              <a:t>表示连接正在进行关闭。</a:t>
            </a:r>
          </a:p>
          <a:p>
            <a:pPr lvl="2"/>
            <a:r>
              <a:rPr lang="en-US" altLang="zh-CN" dirty="0"/>
              <a:t>3: </a:t>
            </a:r>
            <a:r>
              <a:rPr lang="zh-CN" altLang="en-US" dirty="0"/>
              <a:t>表示连接已经关闭或者连接不能打开。</a:t>
            </a:r>
            <a:endParaRPr lang="en-US" altLang="zh-CN" dirty="0"/>
          </a:p>
          <a:p>
            <a:pPr marL="742950" lvl="1" indent="-285750">
              <a:buFont typeface="Wingdings" panose="05000000000000000000" pitchFamily="2" charset="2"/>
              <a:buChar char="l"/>
            </a:pPr>
            <a:r>
              <a:rPr lang="en-US" altLang="zh-CN" dirty="0" err="1"/>
              <a:t>ws.bufferedAmount</a:t>
            </a:r>
            <a:r>
              <a:rPr lang="en-US" altLang="zh-CN" dirty="0"/>
              <a:t> </a:t>
            </a:r>
            <a:r>
              <a:rPr lang="zh-CN" altLang="en-US" dirty="0"/>
              <a:t>表示已被</a:t>
            </a:r>
            <a:r>
              <a:rPr lang="en-US" altLang="zh-CN" dirty="0"/>
              <a:t>send()</a:t>
            </a:r>
            <a:r>
              <a:rPr lang="zh-CN" altLang="en-US" dirty="0"/>
              <a:t>方法放入正在队列中等待传</a:t>
            </a:r>
            <a:endParaRPr lang="en-US" altLang="zh-CN" dirty="0"/>
          </a:p>
          <a:p>
            <a:r>
              <a:rPr lang="zh-CN" altLang="en-US" dirty="0"/>
              <a:t>事件：</a:t>
            </a:r>
            <a:endParaRPr lang="en-US" altLang="zh-CN" dirty="0"/>
          </a:p>
          <a:p>
            <a:pPr marL="742950" lvl="1" indent="-285750">
              <a:buFont typeface="Wingdings" panose="05000000000000000000" pitchFamily="2" charset="2"/>
              <a:buChar char="l"/>
            </a:pPr>
            <a:r>
              <a:rPr lang="en-US" altLang="zh-CN" dirty="0"/>
              <a:t>open: </a:t>
            </a:r>
            <a:r>
              <a:rPr lang="en-US" altLang="zh-CN" dirty="0" err="1"/>
              <a:t>ws.onopen</a:t>
            </a:r>
            <a:r>
              <a:rPr lang="zh-CN" altLang="en-US" dirty="0"/>
              <a:t>建立连接时触发</a:t>
            </a:r>
            <a:endParaRPr lang="en-US" altLang="zh-CN" dirty="0"/>
          </a:p>
          <a:p>
            <a:pPr marL="742950" lvl="1" indent="-285750">
              <a:buFont typeface="Wingdings" panose="05000000000000000000" pitchFamily="2" charset="2"/>
              <a:buChar char="l"/>
            </a:pPr>
            <a:r>
              <a:rPr lang="en-US" altLang="zh-CN" dirty="0"/>
              <a:t>message: </a:t>
            </a:r>
            <a:r>
              <a:rPr lang="en-US" altLang="zh-CN" dirty="0" err="1"/>
              <a:t>ws.onmessage</a:t>
            </a:r>
            <a:r>
              <a:rPr lang="zh-CN" altLang="en-US" dirty="0"/>
              <a:t>客户端接收服务端数据时触发</a:t>
            </a:r>
            <a:endParaRPr lang="en-US" altLang="zh-CN" dirty="0"/>
          </a:p>
          <a:p>
            <a:pPr marL="742950" lvl="1" indent="-285750">
              <a:buFont typeface="Wingdings" panose="05000000000000000000" pitchFamily="2" charset="2"/>
              <a:buChar char="l"/>
            </a:pPr>
            <a:r>
              <a:rPr lang="en-US" altLang="zh-CN" dirty="0"/>
              <a:t>error: </a:t>
            </a:r>
            <a:r>
              <a:rPr lang="en-US" altLang="zh-CN" dirty="0" err="1"/>
              <a:t>ws.onerror</a:t>
            </a:r>
            <a:r>
              <a:rPr lang="zh-CN" altLang="en-US" dirty="0"/>
              <a:t>通信发生错误时触发</a:t>
            </a:r>
            <a:endParaRPr lang="en-US" altLang="zh-CN" dirty="0"/>
          </a:p>
          <a:p>
            <a:pPr marL="742950" lvl="1" indent="-285750">
              <a:buFont typeface="Wingdings" panose="05000000000000000000" pitchFamily="2" charset="2"/>
              <a:buChar char="l"/>
            </a:pPr>
            <a:r>
              <a:rPr lang="en-US" altLang="zh-CN" dirty="0"/>
              <a:t>close: </a:t>
            </a:r>
            <a:r>
              <a:rPr lang="en-US" altLang="zh-CN" dirty="0" err="1"/>
              <a:t>ws.onclose</a:t>
            </a:r>
            <a:r>
              <a:rPr lang="zh-CN" altLang="en-US" dirty="0"/>
              <a:t>连接关闭时触发</a:t>
            </a:r>
          </a:p>
        </p:txBody>
      </p:sp>
    </p:spTree>
    <p:extLst>
      <p:ext uri="{BB962C8B-B14F-4D97-AF65-F5344CB8AC3E}">
        <p14:creationId xmlns:p14="http://schemas.microsoft.com/office/powerpoint/2010/main" val="2552072922"/>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998492" y="267494"/>
            <a:ext cx="31470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err="1">
                <a:solidFill>
                  <a:srgbClr val="282828"/>
                </a:solidFill>
                <a:latin typeface="Impact" panose="020B0806030902050204" pitchFamily="34" charset="0"/>
              </a:rPr>
              <a:t>Websocket</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客户端</a:t>
            </a:r>
            <a:r>
              <a:rPr lang="en-US" altLang="zh-CN" sz="2800" b="1" dirty="0">
                <a:solidFill>
                  <a:srgbClr val="282828"/>
                </a:solidFill>
                <a:latin typeface="Impact" panose="020B0806030902050204" pitchFamily="34" charset="0"/>
              </a:rPr>
              <a:t>)</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1013480"/>
            <a:ext cx="7488832" cy="923330"/>
          </a:xfrm>
          <a:prstGeom prst="rect">
            <a:avLst/>
          </a:prstGeom>
          <a:noFill/>
        </p:spPr>
        <p:txBody>
          <a:bodyPr wrap="square" rtlCol="0">
            <a:spAutoFit/>
          </a:bodyPr>
          <a:lstStyle/>
          <a:p>
            <a:r>
              <a:rPr lang="zh-CN" altLang="en-US" dirty="0"/>
              <a:t>方法：</a:t>
            </a:r>
            <a:endParaRPr lang="en-US" altLang="zh-CN" dirty="0"/>
          </a:p>
          <a:p>
            <a:pPr marL="742950" lvl="1" indent="-285750">
              <a:buFont typeface="Wingdings" panose="05000000000000000000" pitchFamily="2" charset="2"/>
              <a:buChar char="l"/>
            </a:pPr>
            <a:r>
              <a:rPr lang="en-US" altLang="zh-CN" dirty="0"/>
              <a:t>send: </a:t>
            </a:r>
            <a:r>
              <a:rPr lang="en-US" altLang="zh-CN" dirty="0" err="1"/>
              <a:t>ws.send</a:t>
            </a:r>
            <a:r>
              <a:rPr lang="en-US" altLang="zh-CN" dirty="0"/>
              <a:t>()</a:t>
            </a:r>
            <a:r>
              <a:rPr lang="zh-CN" altLang="en-US" dirty="0"/>
              <a:t>使用连接发送数据</a:t>
            </a:r>
          </a:p>
          <a:p>
            <a:pPr marL="742950" lvl="1" indent="-285750">
              <a:buFont typeface="Wingdings" panose="05000000000000000000" pitchFamily="2" charset="2"/>
              <a:buChar char="l"/>
            </a:pPr>
            <a:r>
              <a:rPr lang="en-US" altLang="zh-CN" dirty="0"/>
              <a:t>close:</a:t>
            </a:r>
            <a:r>
              <a:rPr lang="zh-CN" altLang="en-US" dirty="0"/>
              <a:t> </a:t>
            </a:r>
            <a:r>
              <a:rPr lang="en-US" altLang="zh-CN" dirty="0" err="1"/>
              <a:t>ws.close</a:t>
            </a:r>
            <a:r>
              <a:rPr lang="en-US" altLang="zh-CN" dirty="0"/>
              <a:t>()</a:t>
            </a:r>
            <a:r>
              <a:rPr lang="zh-CN" altLang="en-US" dirty="0"/>
              <a:t>关闭连接</a:t>
            </a:r>
          </a:p>
        </p:txBody>
      </p:sp>
    </p:spTree>
    <p:extLst>
      <p:ext uri="{BB962C8B-B14F-4D97-AF65-F5344CB8AC3E}">
        <p14:creationId xmlns:p14="http://schemas.microsoft.com/office/powerpoint/2010/main" val="3596855880"/>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p:cNvSpPr txBox="1"/>
          <p:nvPr/>
        </p:nvSpPr>
        <p:spPr>
          <a:xfrm>
            <a:off x="3279706" y="1714312"/>
            <a:ext cx="936065" cy="1569660"/>
          </a:xfrm>
          <a:prstGeom prst="rect">
            <a:avLst/>
          </a:prstGeom>
          <a:noFill/>
        </p:spPr>
        <p:txBody>
          <a:bodyPr wrap="square" rtlCol="0">
            <a:spAutoFit/>
          </a:bodyPr>
          <a:lstStyle/>
          <a:p>
            <a:pPr algn="just"/>
            <a:r>
              <a:rPr lang="en-US" altLang="zh-CN" sz="9600" b="1" dirty="0">
                <a:solidFill>
                  <a:srgbClr val="28A7E1"/>
                </a:solidFill>
                <a:latin typeface="微软雅黑" panose="020B0503020204020204" pitchFamily="34" charset="-122"/>
                <a:ea typeface="微软雅黑" panose="020B0503020204020204" pitchFamily="34" charset="-122"/>
              </a:rPr>
              <a:t>1</a:t>
            </a:r>
          </a:p>
        </p:txBody>
      </p:sp>
      <p:sp>
        <p:nvSpPr>
          <p:cNvPr id="4" name="Freeform 127"/>
          <p:cNvSpPr>
            <a:spLocks noEditPoints="1"/>
          </p:cNvSpPr>
          <p:nvPr/>
        </p:nvSpPr>
        <p:spPr bwMode="auto">
          <a:xfrm>
            <a:off x="4211974" y="1716648"/>
            <a:ext cx="741847" cy="771085"/>
          </a:xfrm>
          <a:custGeom>
            <a:avLst/>
            <a:gdLst>
              <a:gd name="T0" fmla="*/ 81 w 94"/>
              <a:gd name="T1" fmla="*/ 57 h 98"/>
              <a:gd name="T2" fmla="*/ 81 w 94"/>
              <a:gd name="T3" fmla="*/ 95 h 98"/>
              <a:gd name="T4" fmla="*/ 81 w 94"/>
              <a:gd name="T5" fmla="*/ 98 h 98"/>
              <a:gd name="T6" fmla="*/ 78 w 94"/>
              <a:gd name="T7" fmla="*/ 98 h 98"/>
              <a:gd name="T8" fmla="*/ 67 w 94"/>
              <a:gd name="T9" fmla="*/ 98 h 98"/>
              <a:gd name="T10" fmla="*/ 67 w 94"/>
              <a:gd name="T11" fmla="*/ 68 h 98"/>
              <a:gd name="T12" fmla="*/ 62 w 94"/>
              <a:gd name="T13" fmla="*/ 64 h 98"/>
              <a:gd name="T14" fmla="*/ 49 w 94"/>
              <a:gd name="T15" fmla="*/ 64 h 98"/>
              <a:gd name="T16" fmla="*/ 45 w 94"/>
              <a:gd name="T17" fmla="*/ 68 h 98"/>
              <a:gd name="T18" fmla="*/ 45 w 94"/>
              <a:gd name="T19" fmla="*/ 98 h 98"/>
              <a:gd name="T20" fmla="*/ 15 w 94"/>
              <a:gd name="T21" fmla="*/ 98 h 98"/>
              <a:gd name="T22" fmla="*/ 12 w 94"/>
              <a:gd name="T23" fmla="*/ 98 h 98"/>
              <a:gd name="T24" fmla="*/ 12 w 94"/>
              <a:gd name="T25" fmla="*/ 95 h 98"/>
              <a:gd name="T26" fmla="*/ 12 w 94"/>
              <a:gd name="T27" fmla="*/ 57 h 98"/>
              <a:gd name="T28" fmla="*/ 3 w 94"/>
              <a:gd name="T29" fmla="*/ 57 h 98"/>
              <a:gd name="T30" fmla="*/ 0 w 94"/>
              <a:gd name="T31" fmla="*/ 50 h 98"/>
              <a:gd name="T32" fmla="*/ 44 w 94"/>
              <a:gd name="T33" fmla="*/ 3 h 98"/>
              <a:gd name="T34" fmla="*/ 47 w 94"/>
              <a:gd name="T35" fmla="*/ 0 h 98"/>
              <a:gd name="T36" fmla="*/ 50 w 94"/>
              <a:gd name="T37" fmla="*/ 3 h 98"/>
              <a:gd name="T38" fmla="*/ 94 w 94"/>
              <a:gd name="T39" fmla="*/ 50 h 98"/>
              <a:gd name="T40" fmla="*/ 90 w 94"/>
              <a:gd name="T41" fmla="*/ 57 h 98"/>
              <a:gd name="T42" fmla="*/ 81 w 94"/>
              <a:gd name="T43" fmla="*/ 57 h 98"/>
              <a:gd name="T44" fmla="*/ 74 w 94"/>
              <a:gd name="T45" fmla="*/ 8 h 98"/>
              <a:gd name="T46" fmla="*/ 77 w 94"/>
              <a:gd name="T47" fmla="*/ 8 h 98"/>
              <a:gd name="T48" fmla="*/ 77 w 94"/>
              <a:gd name="T49" fmla="*/ 2 h 98"/>
              <a:gd name="T50" fmla="*/ 61 w 94"/>
              <a:gd name="T51" fmla="*/ 2 h 98"/>
              <a:gd name="T52" fmla="*/ 61 w 94"/>
              <a:gd name="T53" fmla="*/ 8 h 98"/>
              <a:gd name="T54" fmla="*/ 64 w 94"/>
              <a:gd name="T55" fmla="*/ 8 h 98"/>
              <a:gd name="T56" fmla="*/ 64 w 94"/>
              <a:gd name="T57" fmla="*/ 13 h 98"/>
              <a:gd name="T58" fmla="*/ 74 w 94"/>
              <a:gd name="T59" fmla="*/ 25 h 98"/>
              <a:gd name="T60" fmla="*/ 74 w 94"/>
              <a:gd name="T61" fmla="*/ 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98">
                <a:moveTo>
                  <a:pt x="81" y="57"/>
                </a:moveTo>
                <a:cubicBezTo>
                  <a:pt x="81" y="95"/>
                  <a:pt x="81" y="95"/>
                  <a:pt x="81" y="95"/>
                </a:cubicBezTo>
                <a:cubicBezTo>
                  <a:pt x="81" y="98"/>
                  <a:pt x="81" y="98"/>
                  <a:pt x="81" y="98"/>
                </a:cubicBezTo>
                <a:cubicBezTo>
                  <a:pt x="78" y="98"/>
                  <a:pt x="78" y="98"/>
                  <a:pt x="78" y="98"/>
                </a:cubicBezTo>
                <a:cubicBezTo>
                  <a:pt x="67" y="98"/>
                  <a:pt x="67" y="98"/>
                  <a:pt x="67" y="98"/>
                </a:cubicBezTo>
                <a:cubicBezTo>
                  <a:pt x="67" y="68"/>
                  <a:pt x="67" y="68"/>
                  <a:pt x="67" y="68"/>
                </a:cubicBezTo>
                <a:cubicBezTo>
                  <a:pt x="67" y="66"/>
                  <a:pt x="65" y="64"/>
                  <a:pt x="62" y="64"/>
                </a:cubicBezTo>
                <a:cubicBezTo>
                  <a:pt x="49" y="64"/>
                  <a:pt x="49" y="64"/>
                  <a:pt x="49" y="64"/>
                </a:cubicBezTo>
                <a:cubicBezTo>
                  <a:pt x="47" y="64"/>
                  <a:pt x="45" y="66"/>
                  <a:pt x="45" y="68"/>
                </a:cubicBezTo>
                <a:cubicBezTo>
                  <a:pt x="45" y="98"/>
                  <a:pt x="45" y="98"/>
                  <a:pt x="45" y="98"/>
                </a:cubicBezTo>
                <a:cubicBezTo>
                  <a:pt x="15" y="98"/>
                  <a:pt x="15" y="98"/>
                  <a:pt x="15" y="98"/>
                </a:cubicBezTo>
                <a:cubicBezTo>
                  <a:pt x="12" y="98"/>
                  <a:pt x="12" y="98"/>
                  <a:pt x="12" y="98"/>
                </a:cubicBezTo>
                <a:cubicBezTo>
                  <a:pt x="12" y="95"/>
                  <a:pt x="12" y="95"/>
                  <a:pt x="12" y="95"/>
                </a:cubicBezTo>
                <a:cubicBezTo>
                  <a:pt x="12" y="57"/>
                  <a:pt x="12" y="57"/>
                  <a:pt x="12" y="57"/>
                </a:cubicBezTo>
                <a:cubicBezTo>
                  <a:pt x="3" y="57"/>
                  <a:pt x="3" y="57"/>
                  <a:pt x="3" y="57"/>
                </a:cubicBezTo>
                <a:cubicBezTo>
                  <a:pt x="0" y="50"/>
                  <a:pt x="0" y="50"/>
                  <a:pt x="0" y="50"/>
                </a:cubicBezTo>
                <a:cubicBezTo>
                  <a:pt x="44" y="3"/>
                  <a:pt x="44" y="3"/>
                  <a:pt x="44" y="3"/>
                </a:cubicBezTo>
                <a:cubicBezTo>
                  <a:pt x="47" y="0"/>
                  <a:pt x="47" y="0"/>
                  <a:pt x="47" y="0"/>
                </a:cubicBezTo>
                <a:cubicBezTo>
                  <a:pt x="50" y="3"/>
                  <a:pt x="50" y="3"/>
                  <a:pt x="50" y="3"/>
                </a:cubicBezTo>
                <a:cubicBezTo>
                  <a:pt x="94" y="50"/>
                  <a:pt x="94" y="50"/>
                  <a:pt x="94" y="50"/>
                </a:cubicBezTo>
                <a:cubicBezTo>
                  <a:pt x="90" y="57"/>
                  <a:pt x="90" y="57"/>
                  <a:pt x="90" y="57"/>
                </a:cubicBezTo>
                <a:cubicBezTo>
                  <a:pt x="81" y="57"/>
                  <a:pt x="81" y="57"/>
                  <a:pt x="81" y="57"/>
                </a:cubicBezTo>
                <a:close/>
                <a:moveTo>
                  <a:pt x="74" y="8"/>
                </a:moveTo>
                <a:cubicBezTo>
                  <a:pt x="77" y="8"/>
                  <a:pt x="77" y="8"/>
                  <a:pt x="77" y="8"/>
                </a:cubicBezTo>
                <a:cubicBezTo>
                  <a:pt x="77" y="2"/>
                  <a:pt x="77" y="2"/>
                  <a:pt x="77" y="2"/>
                </a:cubicBezTo>
                <a:cubicBezTo>
                  <a:pt x="61" y="2"/>
                  <a:pt x="61" y="2"/>
                  <a:pt x="61" y="2"/>
                </a:cubicBezTo>
                <a:cubicBezTo>
                  <a:pt x="61" y="8"/>
                  <a:pt x="61" y="8"/>
                  <a:pt x="61" y="8"/>
                </a:cubicBezTo>
                <a:cubicBezTo>
                  <a:pt x="64" y="8"/>
                  <a:pt x="64" y="8"/>
                  <a:pt x="64" y="8"/>
                </a:cubicBezTo>
                <a:cubicBezTo>
                  <a:pt x="64" y="13"/>
                  <a:pt x="64" y="13"/>
                  <a:pt x="64" y="13"/>
                </a:cubicBezTo>
                <a:cubicBezTo>
                  <a:pt x="74" y="25"/>
                  <a:pt x="74" y="25"/>
                  <a:pt x="74" y="25"/>
                </a:cubicBezTo>
                <a:lnTo>
                  <a:pt x="74" y="8"/>
                </a:lnTo>
                <a:close/>
              </a:path>
            </a:pathLst>
          </a:custGeom>
          <a:solidFill>
            <a:srgbClr val="28A7E1"/>
          </a:solidFill>
          <a:ln>
            <a:noFill/>
          </a:ln>
        </p:spPr>
        <p:txBody>
          <a:bodyPr vert="horz" wrap="square" lIns="91440" tIns="45720" rIns="91440" bIns="45720" numCol="1" anchor="t" anchorCtr="0" compatLnSpc="1"/>
          <a:lstStyle/>
          <a:p>
            <a:endParaRPr lang="zh-CN" altLang="en-US"/>
          </a:p>
        </p:txBody>
      </p:sp>
      <p:sp>
        <p:nvSpPr>
          <p:cNvPr id="6" name="矩形 30"/>
          <p:cNvSpPr>
            <a:spLocks noChangeArrowheads="1"/>
          </p:cNvSpPr>
          <p:nvPr/>
        </p:nvSpPr>
        <p:spPr bwMode="auto">
          <a:xfrm>
            <a:off x="4211975" y="2604134"/>
            <a:ext cx="1789389"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eaLnBrk="1" hangingPunct="1">
              <a:spcBef>
                <a:spcPct val="0"/>
              </a:spcBef>
              <a:buFont typeface="Arial" panose="020B0604020202020204" pitchFamily="34" charset="0"/>
              <a:buNone/>
            </a:pPr>
            <a:r>
              <a:rPr lang="zh-CN" altLang="en-US" sz="1800" b="1" dirty="0">
                <a:solidFill>
                  <a:srgbClr val="404040"/>
                </a:solidFill>
                <a:latin typeface="幼圆" panose="02010509060101010101" charset="-122"/>
                <a:ea typeface="幼圆" panose="02010509060101010101" charset="-122"/>
                <a:sym typeface="Impact" panose="020B0806030902050204" pitchFamily="34" charset="0"/>
              </a:rPr>
              <a:t>功能演示</a:t>
            </a:r>
            <a:endParaRPr lang="zh-CN" altLang="zh-CN" sz="1800" b="1" dirty="0">
              <a:solidFill>
                <a:srgbClr val="404040"/>
              </a:solidFill>
              <a:latin typeface="幼圆" panose="02010509060101010101" charset="-122"/>
              <a:ea typeface="幼圆" panose="02010509060101010101" charset="-122"/>
              <a:sym typeface="Impact" panose="020B0806030902050204" pitchFamily="34" charset="0"/>
            </a:endParaRPr>
          </a:p>
        </p:txBody>
      </p:sp>
    </p:spTree>
    <p:extLst>
      <p:ext uri="{BB962C8B-B14F-4D97-AF65-F5344CB8AC3E}">
        <p14:creationId xmlns:p14="http://schemas.microsoft.com/office/powerpoint/2010/main" val="173941814"/>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998493" y="267494"/>
            <a:ext cx="31470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err="1">
                <a:solidFill>
                  <a:srgbClr val="282828"/>
                </a:solidFill>
                <a:latin typeface="Impact" panose="020B0806030902050204" pitchFamily="34" charset="0"/>
              </a:rPr>
              <a:t>Websocket</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服务端</a:t>
            </a:r>
            <a:r>
              <a:rPr lang="en-US" altLang="zh-CN" sz="2800" b="1" dirty="0">
                <a:solidFill>
                  <a:srgbClr val="282828"/>
                </a:solidFill>
                <a:latin typeface="Impact" panose="020B0806030902050204" pitchFamily="34" charset="0"/>
              </a:rPr>
              <a:t>)</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5" name="文本框 4">
            <a:extLst>
              <a:ext uri="{FF2B5EF4-FFF2-40B4-BE49-F238E27FC236}">
                <a16:creationId xmlns:a16="http://schemas.microsoft.com/office/drawing/2014/main" id="{CD375DC9-FDB7-4721-9544-59C443C2AEA7}"/>
              </a:ext>
            </a:extLst>
          </p:cNvPr>
          <p:cNvSpPr txBox="1"/>
          <p:nvPr/>
        </p:nvSpPr>
        <p:spPr>
          <a:xfrm>
            <a:off x="827584" y="1013480"/>
            <a:ext cx="7488832" cy="2308324"/>
          </a:xfrm>
          <a:prstGeom prst="rect">
            <a:avLst/>
          </a:prstGeom>
          <a:noFill/>
        </p:spPr>
        <p:txBody>
          <a:bodyPr wrap="square" rtlCol="0">
            <a:spAutoFit/>
          </a:bodyPr>
          <a:lstStyle/>
          <a:p>
            <a:r>
              <a:rPr lang="en-US" altLang="zh-CN" dirty="0"/>
              <a:t>gorilla</a:t>
            </a:r>
            <a:r>
              <a:rPr lang="zh-CN" altLang="en-US" dirty="0"/>
              <a:t>提供的的</a:t>
            </a:r>
            <a:r>
              <a:rPr lang="en-US" altLang="zh-CN" dirty="0" err="1"/>
              <a:t>websocket</a:t>
            </a:r>
            <a:r>
              <a:rPr lang="zh-CN" altLang="en-US" dirty="0"/>
              <a:t>包支持对</a:t>
            </a:r>
            <a:r>
              <a:rPr lang="en-US" altLang="zh-CN" dirty="0" err="1"/>
              <a:t>websocket</a:t>
            </a:r>
            <a:r>
              <a:rPr lang="zh-CN" altLang="en-US" dirty="0"/>
              <a:t>连接的处理</a:t>
            </a:r>
            <a:endParaRPr lang="en-US" altLang="zh-CN" dirty="0"/>
          </a:p>
          <a:p>
            <a:pPr marL="342900" indent="-342900">
              <a:buFont typeface="+mj-lt"/>
              <a:buAutoNum type="arabicPeriod"/>
            </a:pPr>
            <a:r>
              <a:rPr lang="zh-CN" altLang="en-US" dirty="0"/>
              <a:t>包地址</a:t>
            </a:r>
            <a:r>
              <a:rPr lang="en-US" altLang="zh-CN" dirty="0"/>
              <a:t>: github.com/gorilla/</a:t>
            </a:r>
            <a:r>
              <a:rPr lang="en-US" altLang="zh-CN" dirty="0" err="1"/>
              <a:t>websocket</a:t>
            </a:r>
            <a:endParaRPr lang="en-US" altLang="zh-CN" dirty="0"/>
          </a:p>
          <a:p>
            <a:pPr marL="342900" indent="-342900">
              <a:buFont typeface="+mj-lt"/>
              <a:buAutoNum type="arabicPeriod"/>
            </a:pPr>
            <a:r>
              <a:rPr lang="zh-CN" altLang="en-US" dirty="0"/>
              <a:t>使用：</a:t>
            </a:r>
            <a:endParaRPr lang="en-US" altLang="zh-CN" dirty="0"/>
          </a:p>
          <a:p>
            <a:pPr marL="800100" lvl="1" indent="-342900">
              <a:buFont typeface="Wingdings" panose="05000000000000000000" pitchFamily="2" charset="2"/>
              <a:buChar char="l"/>
            </a:pPr>
            <a:r>
              <a:rPr lang="zh-CN" altLang="en-US" dirty="0"/>
              <a:t>创建</a:t>
            </a:r>
            <a:r>
              <a:rPr lang="en-US" altLang="zh-CN" dirty="0" err="1"/>
              <a:t>websocket.Upgrader</a:t>
            </a:r>
            <a:r>
              <a:rPr lang="zh-CN" altLang="en-US" dirty="0"/>
              <a:t>对象</a:t>
            </a:r>
            <a:endParaRPr lang="en-US" altLang="zh-CN" dirty="0"/>
          </a:p>
          <a:p>
            <a:pPr marL="800100" lvl="1" indent="-342900">
              <a:buFont typeface="Wingdings" panose="05000000000000000000" pitchFamily="2" charset="2"/>
              <a:buChar char="l"/>
            </a:pPr>
            <a:r>
              <a:rPr lang="zh-CN" altLang="en-US" dirty="0"/>
              <a:t>转换</a:t>
            </a:r>
            <a:r>
              <a:rPr lang="en-US" altLang="zh-CN" dirty="0"/>
              <a:t>HTTP</a:t>
            </a:r>
            <a:r>
              <a:rPr lang="zh-CN" altLang="en-US" dirty="0"/>
              <a:t>请求为</a:t>
            </a:r>
            <a:r>
              <a:rPr lang="en-US" altLang="zh-CN" dirty="0" err="1"/>
              <a:t>websocket</a:t>
            </a:r>
            <a:r>
              <a:rPr lang="zh-CN" altLang="en-US" dirty="0"/>
              <a:t>连接</a:t>
            </a:r>
            <a:r>
              <a:rPr lang="en-US" altLang="zh-CN" dirty="0"/>
              <a:t>(</a:t>
            </a:r>
            <a:r>
              <a:rPr lang="en-US" altLang="zh-CN" dirty="0" err="1"/>
              <a:t>websocket</a:t>
            </a:r>
            <a:r>
              <a:rPr lang="zh-CN" altLang="en-US" dirty="0"/>
              <a:t>握手</a:t>
            </a:r>
            <a:r>
              <a:rPr lang="en-US" altLang="zh-CN" dirty="0"/>
              <a:t>)</a:t>
            </a:r>
          </a:p>
          <a:p>
            <a:pPr marL="800100" lvl="1" indent="-342900">
              <a:buFont typeface="Wingdings" panose="05000000000000000000" pitchFamily="2" charset="2"/>
              <a:buChar char="l"/>
            </a:pPr>
            <a:r>
              <a:rPr lang="zh-CN" altLang="en-US" dirty="0"/>
              <a:t>读取数据</a:t>
            </a:r>
            <a:r>
              <a:rPr lang="en-US" altLang="zh-CN" dirty="0"/>
              <a:t>/</a:t>
            </a:r>
            <a:r>
              <a:rPr lang="zh-CN" altLang="en-US" dirty="0"/>
              <a:t>发送数据</a:t>
            </a:r>
            <a:r>
              <a:rPr lang="en-US" altLang="zh-CN" dirty="0"/>
              <a:t>(Read*/Write*)</a:t>
            </a:r>
          </a:p>
          <a:p>
            <a:pPr marL="800100" lvl="1" indent="-342900">
              <a:buFont typeface="Wingdings" panose="05000000000000000000" pitchFamily="2" charset="2"/>
              <a:buChar char="l"/>
            </a:pPr>
            <a:r>
              <a:rPr lang="zh-CN" altLang="en-US" dirty="0"/>
              <a:t>关闭连接</a:t>
            </a:r>
            <a:endParaRPr lang="en-US" altLang="zh-CN" dirty="0"/>
          </a:p>
          <a:p>
            <a:pPr marL="800100" lvl="1" indent="-342900">
              <a:buFont typeface="+mj-lt"/>
              <a:buAutoNum type="arabicPeriod"/>
            </a:pPr>
            <a:endParaRPr lang="en-US" altLang="zh-CN" dirty="0"/>
          </a:p>
        </p:txBody>
      </p:sp>
    </p:spTree>
    <p:extLst>
      <p:ext uri="{BB962C8B-B14F-4D97-AF65-F5344CB8AC3E}">
        <p14:creationId xmlns:p14="http://schemas.microsoft.com/office/powerpoint/2010/main" val="624059438"/>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719042" y="267494"/>
            <a:ext cx="17059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a:solidFill>
                  <a:srgbClr val="282828"/>
                </a:solidFill>
                <a:latin typeface="Impact" panose="020B0806030902050204" pitchFamily="34" charset="0"/>
              </a:rPr>
              <a:t>Email</a:t>
            </a:r>
            <a:r>
              <a:rPr lang="zh-CN" altLang="en-US" sz="2800" b="1" dirty="0">
                <a:solidFill>
                  <a:srgbClr val="282828"/>
                </a:solidFill>
                <a:latin typeface="Impact" panose="020B0806030902050204" pitchFamily="34" charset="0"/>
              </a:rPr>
              <a:t>发送</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5" name="文本框 4">
            <a:extLst>
              <a:ext uri="{FF2B5EF4-FFF2-40B4-BE49-F238E27FC236}">
                <a16:creationId xmlns:a16="http://schemas.microsoft.com/office/drawing/2014/main" id="{CD375DC9-FDB7-4721-9544-59C443C2AEA7}"/>
              </a:ext>
            </a:extLst>
          </p:cNvPr>
          <p:cNvSpPr txBox="1"/>
          <p:nvPr/>
        </p:nvSpPr>
        <p:spPr>
          <a:xfrm>
            <a:off x="827584" y="1013480"/>
            <a:ext cx="7488832" cy="2308324"/>
          </a:xfrm>
          <a:prstGeom prst="rect">
            <a:avLst/>
          </a:prstGeom>
          <a:noFill/>
        </p:spPr>
        <p:txBody>
          <a:bodyPr wrap="square" rtlCol="0">
            <a:spAutoFit/>
          </a:bodyPr>
          <a:lstStyle/>
          <a:p>
            <a:r>
              <a:rPr lang="en-US" altLang="zh-CN" dirty="0"/>
              <a:t>gopkg.in</a:t>
            </a:r>
            <a:r>
              <a:rPr lang="zh-CN" altLang="en-US" dirty="0"/>
              <a:t>提供的</a:t>
            </a:r>
            <a:r>
              <a:rPr lang="en-US" altLang="zh-CN" dirty="0"/>
              <a:t>gomail.v2</a:t>
            </a:r>
            <a:r>
              <a:rPr lang="zh-CN" altLang="en-US" dirty="0"/>
              <a:t>包支持对</a:t>
            </a:r>
            <a:r>
              <a:rPr lang="en-US" altLang="zh-CN" dirty="0"/>
              <a:t>Email</a:t>
            </a:r>
            <a:r>
              <a:rPr lang="zh-CN" altLang="en-US" dirty="0"/>
              <a:t>的发送</a:t>
            </a:r>
            <a:endParaRPr lang="en-US" altLang="zh-CN" dirty="0"/>
          </a:p>
          <a:p>
            <a:pPr marL="342900" indent="-342900">
              <a:buFont typeface="+mj-lt"/>
              <a:buAutoNum type="arabicPeriod"/>
            </a:pPr>
            <a:r>
              <a:rPr lang="zh-CN" altLang="en-US" dirty="0"/>
              <a:t>包地址</a:t>
            </a:r>
            <a:r>
              <a:rPr lang="en-US" altLang="zh-CN" dirty="0"/>
              <a:t>: gopkg.in/gomail.v2</a:t>
            </a:r>
          </a:p>
          <a:p>
            <a:pPr marL="342900" indent="-342900">
              <a:buFont typeface="+mj-lt"/>
              <a:buAutoNum type="arabicPeriod"/>
            </a:pPr>
            <a:r>
              <a:rPr lang="zh-CN" altLang="en-US" dirty="0"/>
              <a:t>使用：</a:t>
            </a:r>
            <a:endParaRPr lang="en-US" altLang="zh-CN" dirty="0"/>
          </a:p>
          <a:p>
            <a:pPr marL="800100" lvl="1" indent="-342900">
              <a:buFont typeface="Wingdings" panose="05000000000000000000" pitchFamily="2" charset="2"/>
              <a:buChar char="l"/>
            </a:pPr>
            <a:r>
              <a:rPr lang="zh-CN" altLang="en-US" dirty="0"/>
              <a:t>定义</a:t>
            </a:r>
            <a:r>
              <a:rPr lang="en-US" altLang="zh-CN" dirty="0"/>
              <a:t>Message</a:t>
            </a:r>
            <a:r>
              <a:rPr lang="zh-CN" altLang="en-US" dirty="0"/>
              <a:t>对象</a:t>
            </a:r>
            <a:r>
              <a:rPr lang="en-US" altLang="zh-CN" dirty="0"/>
              <a:t>(</a:t>
            </a:r>
            <a:r>
              <a:rPr lang="zh-CN" altLang="en-US" dirty="0"/>
              <a:t>邮件信息，包含：主题、发件人、收件人、内容、附件等</a:t>
            </a:r>
            <a:r>
              <a:rPr lang="en-US" altLang="zh-CN" dirty="0"/>
              <a:t>)</a:t>
            </a:r>
          </a:p>
          <a:p>
            <a:pPr marL="800100" lvl="1" indent="-342900">
              <a:buFont typeface="Wingdings" panose="05000000000000000000" pitchFamily="2" charset="2"/>
              <a:buChar char="l"/>
            </a:pPr>
            <a:r>
              <a:rPr lang="zh-CN" altLang="en-US" dirty="0"/>
              <a:t>定义</a:t>
            </a:r>
            <a:r>
              <a:rPr lang="en-US" altLang="zh-CN" dirty="0"/>
              <a:t>STMP</a:t>
            </a:r>
            <a:r>
              <a:rPr lang="zh-CN" altLang="en-US" dirty="0"/>
              <a:t>服务器连接对象</a:t>
            </a:r>
            <a:endParaRPr lang="en-US" altLang="zh-CN" dirty="0"/>
          </a:p>
          <a:p>
            <a:pPr marL="800100" lvl="1" indent="-342900">
              <a:buFont typeface="Wingdings" panose="05000000000000000000" pitchFamily="2" charset="2"/>
              <a:buChar char="l"/>
            </a:pPr>
            <a:r>
              <a:rPr lang="zh-CN" altLang="en-US" dirty="0"/>
              <a:t>连接</a:t>
            </a:r>
            <a:r>
              <a:rPr lang="en-US" altLang="zh-CN" dirty="0"/>
              <a:t>STMP</a:t>
            </a:r>
            <a:r>
              <a:rPr lang="zh-CN" altLang="en-US" dirty="0"/>
              <a:t>服务器并发送邮件</a:t>
            </a:r>
            <a:endParaRPr lang="en-US" altLang="zh-CN" dirty="0"/>
          </a:p>
          <a:p>
            <a:pPr marL="800100" lvl="1" indent="-342900">
              <a:buFont typeface="+mj-lt"/>
              <a:buAutoNum type="arabicPeriod"/>
            </a:pPr>
            <a:endParaRPr lang="en-US" altLang="zh-CN" dirty="0"/>
          </a:p>
        </p:txBody>
      </p:sp>
    </p:spTree>
    <p:extLst>
      <p:ext uri="{BB962C8B-B14F-4D97-AF65-F5344CB8AC3E}">
        <p14:creationId xmlns:p14="http://schemas.microsoft.com/office/powerpoint/2010/main" val="4108391961"/>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p:cNvSpPr txBox="1"/>
          <p:nvPr/>
        </p:nvSpPr>
        <p:spPr>
          <a:xfrm>
            <a:off x="3279706" y="1714312"/>
            <a:ext cx="936065" cy="1568450"/>
          </a:xfrm>
          <a:prstGeom prst="rect">
            <a:avLst/>
          </a:prstGeom>
          <a:noFill/>
        </p:spPr>
        <p:txBody>
          <a:bodyPr wrap="square" rtlCol="0">
            <a:spAutoFit/>
          </a:bodyPr>
          <a:lstStyle/>
          <a:p>
            <a:pPr algn="just"/>
            <a:r>
              <a:rPr lang="en-US" altLang="zh-CN" sz="9600" b="1" dirty="0">
                <a:solidFill>
                  <a:srgbClr val="28A7E1"/>
                </a:solidFill>
                <a:latin typeface="+mj-ea"/>
                <a:ea typeface="+mj-ea"/>
              </a:rPr>
              <a:t>3</a:t>
            </a:r>
          </a:p>
        </p:txBody>
      </p:sp>
      <p:sp>
        <p:nvSpPr>
          <p:cNvPr id="4" name="Freeform 127"/>
          <p:cNvSpPr>
            <a:spLocks noEditPoints="1"/>
          </p:cNvSpPr>
          <p:nvPr/>
        </p:nvSpPr>
        <p:spPr bwMode="auto">
          <a:xfrm>
            <a:off x="4211974" y="1716648"/>
            <a:ext cx="741847" cy="771085"/>
          </a:xfrm>
          <a:custGeom>
            <a:avLst/>
            <a:gdLst>
              <a:gd name="T0" fmla="*/ 81 w 94"/>
              <a:gd name="T1" fmla="*/ 57 h 98"/>
              <a:gd name="T2" fmla="*/ 81 w 94"/>
              <a:gd name="T3" fmla="*/ 95 h 98"/>
              <a:gd name="T4" fmla="*/ 81 w 94"/>
              <a:gd name="T5" fmla="*/ 98 h 98"/>
              <a:gd name="T6" fmla="*/ 78 w 94"/>
              <a:gd name="T7" fmla="*/ 98 h 98"/>
              <a:gd name="T8" fmla="*/ 67 w 94"/>
              <a:gd name="T9" fmla="*/ 98 h 98"/>
              <a:gd name="T10" fmla="*/ 67 w 94"/>
              <a:gd name="T11" fmla="*/ 68 h 98"/>
              <a:gd name="T12" fmla="*/ 62 w 94"/>
              <a:gd name="T13" fmla="*/ 64 h 98"/>
              <a:gd name="T14" fmla="*/ 49 w 94"/>
              <a:gd name="T15" fmla="*/ 64 h 98"/>
              <a:gd name="T16" fmla="*/ 45 w 94"/>
              <a:gd name="T17" fmla="*/ 68 h 98"/>
              <a:gd name="T18" fmla="*/ 45 w 94"/>
              <a:gd name="T19" fmla="*/ 98 h 98"/>
              <a:gd name="T20" fmla="*/ 15 w 94"/>
              <a:gd name="T21" fmla="*/ 98 h 98"/>
              <a:gd name="T22" fmla="*/ 12 w 94"/>
              <a:gd name="T23" fmla="*/ 98 h 98"/>
              <a:gd name="T24" fmla="*/ 12 w 94"/>
              <a:gd name="T25" fmla="*/ 95 h 98"/>
              <a:gd name="T26" fmla="*/ 12 w 94"/>
              <a:gd name="T27" fmla="*/ 57 h 98"/>
              <a:gd name="T28" fmla="*/ 3 w 94"/>
              <a:gd name="T29" fmla="*/ 57 h 98"/>
              <a:gd name="T30" fmla="*/ 0 w 94"/>
              <a:gd name="T31" fmla="*/ 50 h 98"/>
              <a:gd name="T32" fmla="*/ 44 w 94"/>
              <a:gd name="T33" fmla="*/ 3 h 98"/>
              <a:gd name="T34" fmla="*/ 47 w 94"/>
              <a:gd name="T35" fmla="*/ 0 h 98"/>
              <a:gd name="T36" fmla="*/ 50 w 94"/>
              <a:gd name="T37" fmla="*/ 3 h 98"/>
              <a:gd name="T38" fmla="*/ 94 w 94"/>
              <a:gd name="T39" fmla="*/ 50 h 98"/>
              <a:gd name="T40" fmla="*/ 90 w 94"/>
              <a:gd name="T41" fmla="*/ 57 h 98"/>
              <a:gd name="T42" fmla="*/ 81 w 94"/>
              <a:gd name="T43" fmla="*/ 57 h 98"/>
              <a:gd name="T44" fmla="*/ 74 w 94"/>
              <a:gd name="T45" fmla="*/ 8 h 98"/>
              <a:gd name="T46" fmla="*/ 77 w 94"/>
              <a:gd name="T47" fmla="*/ 8 h 98"/>
              <a:gd name="T48" fmla="*/ 77 w 94"/>
              <a:gd name="T49" fmla="*/ 2 h 98"/>
              <a:gd name="T50" fmla="*/ 61 w 94"/>
              <a:gd name="T51" fmla="*/ 2 h 98"/>
              <a:gd name="T52" fmla="*/ 61 w 94"/>
              <a:gd name="T53" fmla="*/ 8 h 98"/>
              <a:gd name="T54" fmla="*/ 64 w 94"/>
              <a:gd name="T55" fmla="*/ 8 h 98"/>
              <a:gd name="T56" fmla="*/ 64 w 94"/>
              <a:gd name="T57" fmla="*/ 13 h 98"/>
              <a:gd name="T58" fmla="*/ 74 w 94"/>
              <a:gd name="T59" fmla="*/ 25 h 98"/>
              <a:gd name="T60" fmla="*/ 74 w 94"/>
              <a:gd name="T61" fmla="*/ 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98">
                <a:moveTo>
                  <a:pt x="81" y="57"/>
                </a:moveTo>
                <a:cubicBezTo>
                  <a:pt x="81" y="95"/>
                  <a:pt x="81" y="95"/>
                  <a:pt x="81" y="95"/>
                </a:cubicBezTo>
                <a:cubicBezTo>
                  <a:pt x="81" y="98"/>
                  <a:pt x="81" y="98"/>
                  <a:pt x="81" y="98"/>
                </a:cubicBezTo>
                <a:cubicBezTo>
                  <a:pt x="78" y="98"/>
                  <a:pt x="78" y="98"/>
                  <a:pt x="78" y="98"/>
                </a:cubicBezTo>
                <a:cubicBezTo>
                  <a:pt x="67" y="98"/>
                  <a:pt x="67" y="98"/>
                  <a:pt x="67" y="98"/>
                </a:cubicBezTo>
                <a:cubicBezTo>
                  <a:pt x="67" y="68"/>
                  <a:pt x="67" y="68"/>
                  <a:pt x="67" y="68"/>
                </a:cubicBezTo>
                <a:cubicBezTo>
                  <a:pt x="67" y="66"/>
                  <a:pt x="65" y="64"/>
                  <a:pt x="62" y="64"/>
                </a:cubicBezTo>
                <a:cubicBezTo>
                  <a:pt x="49" y="64"/>
                  <a:pt x="49" y="64"/>
                  <a:pt x="49" y="64"/>
                </a:cubicBezTo>
                <a:cubicBezTo>
                  <a:pt x="47" y="64"/>
                  <a:pt x="45" y="66"/>
                  <a:pt x="45" y="68"/>
                </a:cubicBezTo>
                <a:cubicBezTo>
                  <a:pt x="45" y="98"/>
                  <a:pt x="45" y="98"/>
                  <a:pt x="45" y="98"/>
                </a:cubicBezTo>
                <a:cubicBezTo>
                  <a:pt x="15" y="98"/>
                  <a:pt x="15" y="98"/>
                  <a:pt x="15" y="98"/>
                </a:cubicBezTo>
                <a:cubicBezTo>
                  <a:pt x="12" y="98"/>
                  <a:pt x="12" y="98"/>
                  <a:pt x="12" y="98"/>
                </a:cubicBezTo>
                <a:cubicBezTo>
                  <a:pt x="12" y="95"/>
                  <a:pt x="12" y="95"/>
                  <a:pt x="12" y="95"/>
                </a:cubicBezTo>
                <a:cubicBezTo>
                  <a:pt x="12" y="57"/>
                  <a:pt x="12" y="57"/>
                  <a:pt x="12" y="57"/>
                </a:cubicBezTo>
                <a:cubicBezTo>
                  <a:pt x="3" y="57"/>
                  <a:pt x="3" y="57"/>
                  <a:pt x="3" y="57"/>
                </a:cubicBezTo>
                <a:cubicBezTo>
                  <a:pt x="0" y="50"/>
                  <a:pt x="0" y="50"/>
                  <a:pt x="0" y="50"/>
                </a:cubicBezTo>
                <a:cubicBezTo>
                  <a:pt x="44" y="3"/>
                  <a:pt x="44" y="3"/>
                  <a:pt x="44" y="3"/>
                </a:cubicBezTo>
                <a:cubicBezTo>
                  <a:pt x="47" y="0"/>
                  <a:pt x="47" y="0"/>
                  <a:pt x="47" y="0"/>
                </a:cubicBezTo>
                <a:cubicBezTo>
                  <a:pt x="50" y="3"/>
                  <a:pt x="50" y="3"/>
                  <a:pt x="50" y="3"/>
                </a:cubicBezTo>
                <a:cubicBezTo>
                  <a:pt x="94" y="50"/>
                  <a:pt x="94" y="50"/>
                  <a:pt x="94" y="50"/>
                </a:cubicBezTo>
                <a:cubicBezTo>
                  <a:pt x="90" y="57"/>
                  <a:pt x="90" y="57"/>
                  <a:pt x="90" y="57"/>
                </a:cubicBezTo>
                <a:cubicBezTo>
                  <a:pt x="81" y="57"/>
                  <a:pt x="81" y="57"/>
                  <a:pt x="81" y="57"/>
                </a:cubicBezTo>
                <a:close/>
                <a:moveTo>
                  <a:pt x="74" y="8"/>
                </a:moveTo>
                <a:cubicBezTo>
                  <a:pt x="77" y="8"/>
                  <a:pt x="77" y="8"/>
                  <a:pt x="77" y="8"/>
                </a:cubicBezTo>
                <a:cubicBezTo>
                  <a:pt x="77" y="2"/>
                  <a:pt x="77" y="2"/>
                  <a:pt x="77" y="2"/>
                </a:cubicBezTo>
                <a:cubicBezTo>
                  <a:pt x="61" y="2"/>
                  <a:pt x="61" y="2"/>
                  <a:pt x="61" y="2"/>
                </a:cubicBezTo>
                <a:cubicBezTo>
                  <a:pt x="61" y="8"/>
                  <a:pt x="61" y="8"/>
                  <a:pt x="61" y="8"/>
                </a:cubicBezTo>
                <a:cubicBezTo>
                  <a:pt x="64" y="8"/>
                  <a:pt x="64" y="8"/>
                  <a:pt x="64" y="8"/>
                </a:cubicBezTo>
                <a:cubicBezTo>
                  <a:pt x="64" y="13"/>
                  <a:pt x="64" y="13"/>
                  <a:pt x="64" y="13"/>
                </a:cubicBezTo>
                <a:cubicBezTo>
                  <a:pt x="74" y="25"/>
                  <a:pt x="74" y="25"/>
                  <a:pt x="74" y="25"/>
                </a:cubicBezTo>
                <a:lnTo>
                  <a:pt x="74" y="8"/>
                </a:lnTo>
                <a:close/>
              </a:path>
            </a:pathLst>
          </a:custGeom>
          <a:solidFill>
            <a:srgbClr val="28A7E1"/>
          </a:solidFill>
          <a:ln>
            <a:noFill/>
          </a:ln>
        </p:spPr>
        <p:txBody>
          <a:bodyPr vert="horz" wrap="square" lIns="91440" tIns="45720" rIns="91440" bIns="45720" numCol="1" anchor="t" anchorCtr="0" compatLnSpc="1"/>
          <a:lstStyle/>
          <a:p>
            <a:endParaRPr lang="zh-CN" altLang="en-US">
              <a:latin typeface="+mj-ea"/>
              <a:ea typeface="+mj-ea"/>
            </a:endParaRPr>
          </a:p>
        </p:txBody>
      </p:sp>
      <p:sp>
        <p:nvSpPr>
          <p:cNvPr id="6" name="矩形 30"/>
          <p:cNvSpPr>
            <a:spLocks noChangeArrowheads="1"/>
          </p:cNvSpPr>
          <p:nvPr/>
        </p:nvSpPr>
        <p:spPr bwMode="auto">
          <a:xfrm>
            <a:off x="4211955" y="2604135"/>
            <a:ext cx="39903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eaLnBrk="1" hangingPunct="1">
              <a:spcBef>
                <a:spcPct val="0"/>
              </a:spcBef>
              <a:buFont typeface="Arial" panose="020B0604020202020204" pitchFamily="34" charset="0"/>
              <a:buNone/>
            </a:pPr>
            <a:r>
              <a:rPr lang="zh-CN" altLang="en-US" sz="1800" b="1" dirty="0">
                <a:solidFill>
                  <a:srgbClr val="404040"/>
                </a:solidFill>
                <a:latin typeface="+mj-ea"/>
                <a:ea typeface="+mj-ea"/>
                <a:sym typeface="Impact" panose="020B0806030902050204" pitchFamily="34" charset="0"/>
              </a:rPr>
              <a:t>实战</a:t>
            </a:r>
            <a:endParaRPr lang="en-US" altLang="zh-CN" sz="1800" b="1" dirty="0">
              <a:solidFill>
                <a:srgbClr val="404040"/>
              </a:solidFill>
              <a:latin typeface="+mj-ea"/>
              <a:ea typeface="+mj-ea"/>
              <a:sym typeface="Impact" panose="020B0806030902050204" pitchFamily="34" charset="0"/>
            </a:endParaRPr>
          </a:p>
        </p:txBody>
      </p:sp>
    </p:spTree>
    <p:extLst>
      <p:ext uri="{BB962C8B-B14F-4D97-AF65-F5344CB8AC3E}">
        <p14:creationId xmlns:p14="http://schemas.microsoft.com/office/powerpoint/2010/main" val="3167646093"/>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299055" y="267494"/>
            <a:ext cx="25458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b="1" dirty="0">
                <a:solidFill>
                  <a:srgbClr val="282828"/>
                </a:solidFill>
                <a:latin typeface="Impact" panose="020B0806030902050204" pitchFamily="34" charset="0"/>
              </a:rPr>
              <a:t>项目结构</a:t>
            </a:r>
            <a:r>
              <a:rPr lang="en-US" altLang="zh-CN" sz="2800" b="1" dirty="0">
                <a:solidFill>
                  <a:srgbClr val="282828"/>
                </a:solidFill>
                <a:latin typeface="Impact" panose="020B0806030902050204" pitchFamily="34" charset="0"/>
              </a:rPr>
              <a:t>&amp;</a:t>
            </a:r>
            <a:r>
              <a:rPr lang="zh-CN" altLang="en-US" sz="2800" b="1" dirty="0">
                <a:solidFill>
                  <a:srgbClr val="282828"/>
                </a:solidFill>
                <a:latin typeface="Impact" panose="020B0806030902050204" pitchFamily="34" charset="0"/>
              </a:rPr>
              <a:t>配置</a:t>
            </a:r>
          </a:p>
        </p:txBody>
      </p:sp>
      <p:pic>
        <p:nvPicPr>
          <p:cNvPr id="2" name="图片 1">
            <a:extLst>
              <a:ext uri="{FF2B5EF4-FFF2-40B4-BE49-F238E27FC236}">
                <a16:creationId xmlns:a16="http://schemas.microsoft.com/office/drawing/2014/main" id="{234F0C31-F867-4C90-B3F0-F55A03E279CB}"/>
              </a:ext>
            </a:extLst>
          </p:cNvPr>
          <p:cNvPicPr>
            <a:picLocks noChangeAspect="1"/>
          </p:cNvPicPr>
          <p:nvPr/>
        </p:nvPicPr>
        <p:blipFill>
          <a:blip r:embed="rId3"/>
          <a:stretch>
            <a:fillRect/>
          </a:stretch>
        </p:blipFill>
        <p:spPr>
          <a:xfrm>
            <a:off x="1835696" y="915566"/>
            <a:ext cx="2512777" cy="4098651"/>
          </a:xfrm>
          <a:prstGeom prst="rect">
            <a:avLst/>
          </a:prstGeom>
        </p:spPr>
      </p:pic>
      <p:pic>
        <p:nvPicPr>
          <p:cNvPr id="7" name="图片 6">
            <a:extLst>
              <a:ext uri="{FF2B5EF4-FFF2-40B4-BE49-F238E27FC236}">
                <a16:creationId xmlns:a16="http://schemas.microsoft.com/office/drawing/2014/main" id="{1A5FCA73-8889-46BF-AB66-AC7E1ECF7A7A}"/>
              </a:ext>
            </a:extLst>
          </p:cNvPr>
          <p:cNvPicPr>
            <a:picLocks noChangeAspect="1"/>
          </p:cNvPicPr>
          <p:nvPr/>
        </p:nvPicPr>
        <p:blipFill>
          <a:blip r:embed="rId4"/>
          <a:stretch>
            <a:fillRect/>
          </a:stretch>
        </p:blipFill>
        <p:spPr>
          <a:xfrm>
            <a:off x="4795529" y="1203598"/>
            <a:ext cx="3000375" cy="3438525"/>
          </a:xfrm>
          <a:prstGeom prst="rect">
            <a:avLst/>
          </a:prstGeom>
        </p:spPr>
      </p:pic>
    </p:spTree>
    <p:extLst>
      <p:ext uri="{BB962C8B-B14F-4D97-AF65-F5344CB8AC3E}">
        <p14:creationId xmlns:p14="http://schemas.microsoft.com/office/powerpoint/2010/main" val="1500547688"/>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761522" y="267494"/>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b="1" dirty="0">
                <a:solidFill>
                  <a:srgbClr val="282828"/>
                </a:solidFill>
                <a:latin typeface="Impact" panose="020B0806030902050204" pitchFamily="34" charset="0"/>
              </a:rPr>
              <a:t>项目启动</a:t>
            </a:r>
          </a:p>
        </p:txBody>
      </p:sp>
      <p:pic>
        <p:nvPicPr>
          <p:cNvPr id="5" name="图片 4">
            <a:extLst>
              <a:ext uri="{FF2B5EF4-FFF2-40B4-BE49-F238E27FC236}">
                <a16:creationId xmlns:a16="http://schemas.microsoft.com/office/drawing/2014/main" id="{9FF34511-3CF5-43A1-9847-ABA8FD3D1077}"/>
              </a:ext>
            </a:extLst>
          </p:cNvPr>
          <p:cNvPicPr>
            <a:picLocks noChangeAspect="1"/>
          </p:cNvPicPr>
          <p:nvPr/>
        </p:nvPicPr>
        <p:blipFill>
          <a:blip r:embed="rId3"/>
          <a:stretch>
            <a:fillRect/>
          </a:stretch>
        </p:blipFill>
        <p:spPr>
          <a:xfrm>
            <a:off x="2267744" y="987574"/>
            <a:ext cx="4860776" cy="3709168"/>
          </a:xfrm>
          <a:prstGeom prst="rect">
            <a:avLst/>
          </a:prstGeom>
        </p:spPr>
      </p:pic>
    </p:spTree>
    <p:extLst>
      <p:ext uri="{BB962C8B-B14F-4D97-AF65-F5344CB8AC3E}">
        <p14:creationId xmlns:p14="http://schemas.microsoft.com/office/powerpoint/2010/main" val="3503412211"/>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4120595" y="267494"/>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b="1" dirty="0">
                <a:solidFill>
                  <a:srgbClr val="282828"/>
                </a:solidFill>
                <a:latin typeface="Impact" panose="020B0806030902050204" pitchFamily="34" charset="0"/>
              </a:rPr>
              <a:t>路由</a:t>
            </a:r>
          </a:p>
        </p:txBody>
      </p:sp>
      <p:pic>
        <p:nvPicPr>
          <p:cNvPr id="2" name="图片 1">
            <a:extLst>
              <a:ext uri="{FF2B5EF4-FFF2-40B4-BE49-F238E27FC236}">
                <a16:creationId xmlns:a16="http://schemas.microsoft.com/office/drawing/2014/main" id="{07BD74D6-C54E-4B72-9EBB-892FFB0D135C}"/>
              </a:ext>
            </a:extLst>
          </p:cNvPr>
          <p:cNvPicPr>
            <a:picLocks noChangeAspect="1"/>
          </p:cNvPicPr>
          <p:nvPr/>
        </p:nvPicPr>
        <p:blipFill>
          <a:blip r:embed="rId3"/>
          <a:stretch>
            <a:fillRect/>
          </a:stretch>
        </p:blipFill>
        <p:spPr>
          <a:xfrm>
            <a:off x="1524000" y="1203598"/>
            <a:ext cx="6096000" cy="2962275"/>
          </a:xfrm>
          <a:prstGeom prst="rect">
            <a:avLst/>
          </a:prstGeom>
        </p:spPr>
      </p:pic>
    </p:spTree>
    <p:extLst>
      <p:ext uri="{BB962C8B-B14F-4D97-AF65-F5344CB8AC3E}">
        <p14:creationId xmlns:p14="http://schemas.microsoft.com/office/powerpoint/2010/main" val="1959084713"/>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930638" y="267494"/>
            <a:ext cx="12827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b="1" dirty="0">
                <a:solidFill>
                  <a:srgbClr val="282828"/>
                </a:solidFill>
                <a:latin typeface="Impact" panose="020B0806030902050204" pitchFamily="34" charset="0"/>
              </a:rPr>
              <a:t>工具类</a:t>
            </a:r>
          </a:p>
        </p:txBody>
      </p:sp>
      <p:pic>
        <p:nvPicPr>
          <p:cNvPr id="5" name="图片 4">
            <a:extLst>
              <a:ext uri="{FF2B5EF4-FFF2-40B4-BE49-F238E27FC236}">
                <a16:creationId xmlns:a16="http://schemas.microsoft.com/office/drawing/2014/main" id="{FF55332B-D43D-4CEE-BF7B-8B5457F1A959}"/>
              </a:ext>
            </a:extLst>
          </p:cNvPr>
          <p:cNvPicPr>
            <a:picLocks noChangeAspect="1"/>
          </p:cNvPicPr>
          <p:nvPr/>
        </p:nvPicPr>
        <p:blipFill>
          <a:blip r:embed="rId3"/>
          <a:stretch>
            <a:fillRect/>
          </a:stretch>
        </p:blipFill>
        <p:spPr>
          <a:xfrm>
            <a:off x="1491218" y="1093053"/>
            <a:ext cx="6581775" cy="3800475"/>
          </a:xfrm>
          <a:prstGeom prst="rect">
            <a:avLst/>
          </a:prstGeom>
        </p:spPr>
      </p:pic>
      <p:pic>
        <p:nvPicPr>
          <p:cNvPr id="3" name="图片 2">
            <a:extLst>
              <a:ext uri="{FF2B5EF4-FFF2-40B4-BE49-F238E27FC236}">
                <a16:creationId xmlns:a16="http://schemas.microsoft.com/office/drawing/2014/main" id="{045A64E4-C8F7-40E4-95C2-0108271CE4DC}"/>
              </a:ext>
            </a:extLst>
          </p:cNvPr>
          <p:cNvPicPr>
            <a:picLocks noChangeAspect="1"/>
          </p:cNvPicPr>
          <p:nvPr/>
        </p:nvPicPr>
        <p:blipFill>
          <a:blip r:embed="rId4"/>
          <a:stretch>
            <a:fillRect/>
          </a:stretch>
        </p:blipFill>
        <p:spPr>
          <a:xfrm>
            <a:off x="2123728" y="937418"/>
            <a:ext cx="5505450" cy="4076700"/>
          </a:xfrm>
          <a:prstGeom prst="rect">
            <a:avLst/>
          </a:prstGeom>
        </p:spPr>
      </p:pic>
    </p:spTree>
    <p:extLst>
      <p:ext uri="{BB962C8B-B14F-4D97-AF65-F5344CB8AC3E}">
        <p14:creationId xmlns:p14="http://schemas.microsoft.com/office/powerpoint/2010/main" val="3165850327"/>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649311" y="267494"/>
            <a:ext cx="18453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b="1" dirty="0">
                <a:solidFill>
                  <a:srgbClr val="282828"/>
                </a:solidFill>
                <a:latin typeface="Impact" panose="020B0806030902050204" pitchFamily="34" charset="0"/>
              </a:rPr>
              <a:t>模型</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用户</a:t>
            </a:r>
            <a:r>
              <a:rPr lang="en-US" altLang="zh-CN" sz="2800" b="1" dirty="0">
                <a:solidFill>
                  <a:srgbClr val="282828"/>
                </a:solidFill>
                <a:latin typeface="Impact" panose="020B0806030902050204" pitchFamily="34" charset="0"/>
              </a:rPr>
              <a:t>)</a:t>
            </a:r>
          </a:p>
        </p:txBody>
      </p:sp>
      <p:pic>
        <p:nvPicPr>
          <p:cNvPr id="2" name="图片 1">
            <a:extLst>
              <a:ext uri="{FF2B5EF4-FFF2-40B4-BE49-F238E27FC236}">
                <a16:creationId xmlns:a16="http://schemas.microsoft.com/office/drawing/2014/main" id="{36C29BEA-AA2E-4120-A09A-B5146801D23C}"/>
              </a:ext>
            </a:extLst>
          </p:cNvPr>
          <p:cNvPicPr>
            <a:picLocks noChangeAspect="1"/>
          </p:cNvPicPr>
          <p:nvPr/>
        </p:nvPicPr>
        <p:blipFill>
          <a:blip r:embed="rId3"/>
          <a:stretch>
            <a:fillRect/>
          </a:stretch>
        </p:blipFill>
        <p:spPr>
          <a:xfrm>
            <a:off x="1190625" y="1104585"/>
            <a:ext cx="6762750" cy="1657350"/>
          </a:xfrm>
          <a:prstGeom prst="rect">
            <a:avLst/>
          </a:prstGeom>
        </p:spPr>
      </p:pic>
      <p:pic>
        <p:nvPicPr>
          <p:cNvPr id="3" name="图片 2">
            <a:extLst>
              <a:ext uri="{FF2B5EF4-FFF2-40B4-BE49-F238E27FC236}">
                <a16:creationId xmlns:a16="http://schemas.microsoft.com/office/drawing/2014/main" id="{64CDD8AC-A941-4FD7-973E-F2508F8F44FD}"/>
              </a:ext>
            </a:extLst>
          </p:cNvPr>
          <p:cNvPicPr>
            <a:picLocks noChangeAspect="1"/>
          </p:cNvPicPr>
          <p:nvPr/>
        </p:nvPicPr>
        <p:blipFill>
          <a:blip r:embed="rId4"/>
          <a:stretch>
            <a:fillRect/>
          </a:stretch>
        </p:blipFill>
        <p:spPr>
          <a:xfrm>
            <a:off x="3152775" y="3075806"/>
            <a:ext cx="2838450" cy="857250"/>
          </a:xfrm>
          <a:prstGeom prst="rect">
            <a:avLst/>
          </a:prstGeom>
        </p:spPr>
      </p:pic>
    </p:spTree>
    <p:extLst>
      <p:ext uri="{BB962C8B-B14F-4D97-AF65-F5344CB8AC3E}">
        <p14:creationId xmlns:p14="http://schemas.microsoft.com/office/powerpoint/2010/main" val="3663692123"/>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649311" y="267494"/>
            <a:ext cx="18453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b="1" dirty="0">
                <a:solidFill>
                  <a:srgbClr val="282828"/>
                </a:solidFill>
                <a:latin typeface="Impact" panose="020B0806030902050204" pitchFamily="34" charset="0"/>
              </a:rPr>
              <a:t>模型</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用户</a:t>
            </a:r>
            <a:r>
              <a:rPr lang="en-US" altLang="zh-CN" sz="2800" b="1" dirty="0">
                <a:solidFill>
                  <a:srgbClr val="282828"/>
                </a:solidFill>
                <a:latin typeface="Impact" panose="020B0806030902050204" pitchFamily="34" charset="0"/>
              </a:rPr>
              <a:t>)</a:t>
            </a:r>
          </a:p>
        </p:txBody>
      </p:sp>
      <p:pic>
        <p:nvPicPr>
          <p:cNvPr id="6" name="图片 5">
            <a:extLst>
              <a:ext uri="{FF2B5EF4-FFF2-40B4-BE49-F238E27FC236}">
                <a16:creationId xmlns:a16="http://schemas.microsoft.com/office/drawing/2014/main" id="{DBD251D4-DA5F-4961-8536-5F9D9F33CFE1}"/>
              </a:ext>
            </a:extLst>
          </p:cNvPr>
          <p:cNvPicPr>
            <a:picLocks noChangeAspect="1"/>
          </p:cNvPicPr>
          <p:nvPr/>
        </p:nvPicPr>
        <p:blipFill>
          <a:blip r:embed="rId3"/>
          <a:stretch>
            <a:fillRect/>
          </a:stretch>
        </p:blipFill>
        <p:spPr>
          <a:xfrm>
            <a:off x="1691680" y="1275606"/>
            <a:ext cx="6019800" cy="3276600"/>
          </a:xfrm>
          <a:prstGeom prst="rect">
            <a:avLst/>
          </a:prstGeom>
        </p:spPr>
      </p:pic>
      <p:pic>
        <p:nvPicPr>
          <p:cNvPr id="5" name="图片 4">
            <a:extLst>
              <a:ext uri="{FF2B5EF4-FFF2-40B4-BE49-F238E27FC236}">
                <a16:creationId xmlns:a16="http://schemas.microsoft.com/office/drawing/2014/main" id="{D7C0228F-7F21-411B-965E-98D649B06F91}"/>
              </a:ext>
            </a:extLst>
          </p:cNvPr>
          <p:cNvPicPr>
            <a:picLocks noChangeAspect="1"/>
          </p:cNvPicPr>
          <p:nvPr/>
        </p:nvPicPr>
        <p:blipFill>
          <a:blip r:embed="rId4"/>
          <a:stretch>
            <a:fillRect/>
          </a:stretch>
        </p:blipFill>
        <p:spPr>
          <a:xfrm>
            <a:off x="-1" y="1600637"/>
            <a:ext cx="9144000" cy="1942226"/>
          </a:xfrm>
          <a:prstGeom prst="rect">
            <a:avLst/>
          </a:prstGeom>
        </p:spPr>
      </p:pic>
      <p:pic>
        <p:nvPicPr>
          <p:cNvPr id="7" name="图片 6">
            <a:extLst>
              <a:ext uri="{FF2B5EF4-FFF2-40B4-BE49-F238E27FC236}">
                <a16:creationId xmlns:a16="http://schemas.microsoft.com/office/drawing/2014/main" id="{437E1C77-1CC1-4695-BDB8-5142C145E75E}"/>
              </a:ext>
            </a:extLst>
          </p:cNvPr>
          <p:cNvPicPr>
            <a:picLocks noChangeAspect="1"/>
          </p:cNvPicPr>
          <p:nvPr/>
        </p:nvPicPr>
        <p:blipFill>
          <a:blip r:embed="rId5"/>
          <a:stretch>
            <a:fillRect/>
          </a:stretch>
        </p:blipFill>
        <p:spPr>
          <a:xfrm>
            <a:off x="2752725" y="1990725"/>
            <a:ext cx="3638550" cy="1162050"/>
          </a:xfrm>
          <a:prstGeom prst="rect">
            <a:avLst/>
          </a:prstGeom>
        </p:spPr>
      </p:pic>
    </p:spTree>
    <p:extLst>
      <p:ext uri="{BB962C8B-B14F-4D97-AF65-F5344CB8AC3E}">
        <p14:creationId xmlns:p14="http://schemas.microsoft.com/office/powerpoint/2010/main" val="3882188028"/>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459355" y="267494"/>
            <a:ext cx="22252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b="1" dirty="0">
                <a:solidFill>
                  <a:srgbClr val="282828"/>
                </a:solidFill>
                <a:latin typeface="Impact" panose="020B0806030902050204" pitchFamily="34" charset="0"/>
              </a:rPr>
              <a:t>模型</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辅助类</a:t>
            </a:r>
            <a:r>
              <a:rPr lang="en-US" altLang="zh-CN" sz="2800" b="1" dirty="0">
                <a:solidFill>
                  <a:srgbClr val="282828"/>
                </a:solidFill>
                <a:latin typeface="Impact" panose="020B0806030902050204" pitchFamily="34" charset="0"/>
              </a:rPr>
              <a:t>)</a:t>
            </a:r>
          </a:p>
        </p:txBody>
      </p:sp>
      <p:pic>
        <p:nvPicPr>
          <p:cNvPr id="2" name="图片 1">
            <a:extLst>
              <a:ext uri="{FF2B5EF4-FFF2-40B4-BE49-F238E27FC236}">
                <a16:creationId xmlns:a16="http://schemas.microsoft.com/office/drawing/2014/main" id="{D144795A-EB2E-4247-92FA-69EDFC9638A7}"/>
              </a:ext>
            </a:extLst>
          </p:cNvPr>
          <p:cNvPicPr>
            <a:picLocks noChangeAspect="1"/>
          </p:cNvPicPr>
          <p:nvPr/>
        </p:nvPicPr>
        <p:blipFill>
          <a:blip r:embed="rId3"/>
          <a:stretch>
            <a:fillRect/>
          </a:stretch>
        </p:blipFill>
        <p:spPr>
          <a:xfrm>
            <a:off x="395536" y="1300162"/>
            <a:ext cx="2876550" cy="2543175"/>
          </a:xfrm>
          <a:prstGeom prst="rect">
            <a:avLst/>
          </a:prstGeom>
        </p:spPr>
      </p:pic>
      <p:pic>
        <p:nvPicPr>
          <p:cNvPr id="3" name="图片 2">
            <a:extLst>
              <a:ext uri="{FF2B5EF4-FFF2-40B4-BE49-F238E27FC236}">
                <a16:creationId xmlns:a16="http://schemas.microsoft.com/office/drawing/2014/main" id="{06540A0D-74D6-4DA9-A2E0-0F3B17FBAF0E}"/>
              </a:ext>
            </a:extLst>
          </p:cNvPr>
          <p:cNvPicPr>
            <a:picLocks noChangeAspect="1"/>
          </p:cNvPicPr>
          <p:nvPr/>
        </p:nvPicPr>
        <p:blipFill>
          <a:blip r:embed="rId4"/>
          <a:stretch>
            <a:fillRect/>
          </a:stretch>
        </p:blipFill>
        <p:spPr>
          <a:xfrm>
            <a:off x="3419872" y="1131590"/>
            <a:ext cx="5572125" cy="3362325"/>
          </a:xfrm>
          <a:prstGeom prst="rect">
            <a:avLst/>
          </a:prstGeom>
        </p:spPr>
      </p:pic>
    </p:spTree>
    <p:extLst>
      <p:ext uri="{BB962C8B-B14F-4D97-AF65-F5344CB8AC3E}">
        <p14:creationId xmlns:p14="http://schemas.microsoft.com/office/powerpoint/2010/main" val="3983405903"/>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762164" y="278324"/>
            <a:ext cx="16196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800" b="1" dirty="0">
                <a:solidFill>
                  <a:srgbClr val="282828"/>
                </a:solidFill>
                <a:latin typeface="Impact" panose="020B0806030902050204" pitchFamily="34" charset="0"/>
                <a:sym typeface="Impact" panose="020B0806030902050204" pitchFamily="34" charset="0"/>
              </a:rPr>
              <a:t>运行程序</a:t>
            </a:r>
          </a:p>
        </p:txBody>
      </p:sp>
      <p:sp>
        <p:nvSpPr>
          <p:cNvPr id="5" name="文本框 4">
            <a:extLst>
              <a:ext uri="{FF2B5EF4-FFF2-40B4-BE49-F238E27FC236}">
                <a16:creationId xmlns:a16="http://schemas.microsoft.com/office/drawing/2014/main" id="{F5433078-7EBE-4BAC-AA95-883584AAE0F0}"/>
              </a:ext>
            </a:extLst>
          </p:cNvPr>
          <p:cNvSpPr txBox="1"/>
          <p:nvPr/>
        </p:nvSpPr>
        <p:spPr>
          <a:xfrm>
            <a:off x="1295636" y="987574"/>
            <a:ext cx="6552728" cy="1754326"/>
          </a:xfrm>
          <a:prstGeom prst="rect">
            <a:avLst/>
          </a:prstGeom>
          <a:noFill/>
        </p:spPr>
        <p:txBody>
          <a:bodyPr wrap="square" rtlCol="0">
            <a:spAutoFit/>
          </a:bodyPr>
          <a:lstStyle/>
          <a:p>
            <a:pPr marL="342900" indent="-342900">
              <a:buFont typeface="+mj-lt"/>
              <a:buAutoNum type="arabicPeriod"/>
            </a:pPr>
            <a:r>
              <a:rPr lang="zh-CN" altLang="en-US" dirty="0"/>
              <a:t>安装</a:t>
            </a:r>
            <a:r>
              <a:rPr lang="en-US" altLang="zh-CN" dirty="0"/>
              <a:t>MySQL</a:t>
            </a:r>
            <a:r>
              <a:rPr lang="zh-CN" altLang="en-US" dirty="0"/>
              <a:t>数据库并创建名为</a:t>
            </a:r>
            <a:r>
              <a:rPr lang="en-US" altLang="zh-CN" dirty="0"/>
              <a:t>webchat</a:t>
            </a:r>
            <a:r>
              <a:rPr lang="zh-CN" altLang="en-US" dirty="0"/>
              <a:t>库</a:t>
            </a:r>
            <a:endParaRPr lang="en-US" altLang="zh-CN" dirty="0"/>
          </a:p>
          <a:p>
            <a:pPr marL="800100" lvl="1" indent="-342900">
              <a:buFont typeface="+mj-lt"/>
              <a:buAutoNum type="arabicPeriod"/>
            </a:pPr>
            <a:endParaRPr lang="en-US" altLang="zh-CN" dirty="0"/>
          </a:p>
          <a:p>
            <a:pPr lvl="1"/>
            <a:endParaRPr lang="en-US" altLang="zh-CN" dirty="0"/>
          </a:p>
          <a:p>
            <a:pPr marL="342900" indent="-342900">
              <a:buFont typeface="+mj-lt"/>
              <a:buAutoNum type="arabicPeriod"/>
            </a:pPr>
            <a:r>
              <a:rPr lang="zh-CN" altLang="en-US" dirty="0"/>
              <a:t>在</a:t>
            </a:r>
            <a:r>
              <a:rPr lang="en-US" altLang="zh-CN" dirty="0"/>
              <a:t>webchat</a:t>
            </a:r>
            <a:r>
              <a:rPr lang="zh-CN" altLang="en-US" dirty="0"/>
              <a:t>目录使用</a:t>
            </a:r>
            <a:r>
              <a:rPr lang="en-US" altLang="zh-CN" dirty="0"/>
              <a:t>go build</a:t>
            </a:r>
            <a:r>
              <a:rPr lang="zh-CN" altLang="en-US" dirty="0"/>
              <a:t>编译项目，得到二进制程序</a:t>
            </a:r>
            <a:endParaRPr lang="en-US" altLang="zh-CN" dirty="0"/>
          </a:p>
          <a:p>
            <a:pPr marL="342900" indent="-342900">
              <a:buFont typeface="+mj-lt"/>
              <a:buAutoNum type="arabicPeriod"/>
            </a:pPr>
            <a:r>
              <a:rPr lang="zh-CN" altLang="en-US" dirty="0"/>
              <a:t>修改</a:t>
            </a:r>
            <a:r>
              <a:rPr lang="en-US" altLang="zh-CN" dirty="0" err="1"/>
              <a:t>beego</a:t>
            </a:r>
            <a:r>
              <a:rPr lang="zh-CN" altLang="en-US" dirty="0"/>
              <a:t>项目配置</a:t>
            </a:r>
            <a:r>
              <a:rPr lang="en-US" altLang="zh-CN" dirty="0"/>
              <a:t>(</a:t>
            </a:r>
            <a:r>
              <a:rPr lang="zh-CN" altLang="en-US" dirty="0"/>
              <a:t>数据库、</a:t>
            </a:r>
            <a:r>
              <a:rPr lang="en-US" altLang="zh-CN" dirty="0"/>
              <a:t>STMP</a:t>
            </a:r>
            <a:r>
              <a:rPr lang="zh-CN" altLang="en-US" dirty="0"/>
              <a:t>服务器</a:t>
            </a:r>
            <a:r>
              <a:rPr lang="en-US" altLang="zh-CN" dirty="0"/>
              <a:t>)</a:t>
            </a:r>
          </a:p>
          <a:p>
            <a:pPr marL="342900" indent="-342900">
              <a:buFont typeface="+mj-lt"/>
              <a:buAutoNum type="arabicPeriod"/>
            </a:pPr>
            <a:r>
              <a:rPr lang="zh-CN" altLang="en-US" dirty="0"/>
              <a:t>使用浏览器访问聊天系统</a:t>
            </a:r>
            <a:endParaRPr lang="en-US" altLang="zh-CN" dirty="0"/>
          </a:p>
        </p:txBody>
      </p:sp>
      <p:pic>
        <p:nvPicPr>
          <p:cNvPr id="3" name="图片 2">
            <a:extLst>
              <a:ext uri="{FF2B5EF4-FFF2-40B4-BE49-F238E27FC236}">
                <a16:creationId xmlns:a16="http://schemas.microsoft.com/office/drawing/2014/main" id="{3CC62465-2318-4518-A1AF-0962325E521C}"/>
              </a:ext>
            </a:extLst>
          </p:cNvPr>
          <p:cNvPicPr>
            <a:picLocks noChangeAspect="1"/>
          </p:cNvPicPr>
          <p:nvPr/>
        </p:nvPicPr>
        <p:blipFill>
          <a:blip r:embed="rId3"/>
          <a:stretch>
            <a:fillRect/>
          </a:stretch>
        </p:blipFill>
        <p:spPr>
          <a:xfrm>
            <a:off x="2771800" y="1419622"/>
            <a:ext cx="3438525" cy="352425"/>
          </a:xfrm>
          <a:prstGeom prst="rect">
            <a:avLst/>
          </a:prstGeom>
        </p:spPr>
      </p:pic>
      <p:pic>
        <p:nvPicPr>
          <p:cNvPr id="8" name="图片 7">
            <a:extLst>
              <a:ext uri="{FF2B5EF4-FFF2-40B4-BE49-F238E27FC236}">
                <a16:creationId xmlns:a16="http://schemas.microsoft.com/office/drawing/2014/main" id="{9A05CD6F-2EDE-48A1-B59F-6A96CF035D32}"/>
              </a:ext>
            </a:extLst>
          </p:cNvPr>
          <p:cNvPicPr>
            <a:picLocks noChangeAspect="1"/>
          </p:cNvPicPr>
          <p:nvPr/>
        </p:nvPicPr>
        <p:blipFill>
          <a:blip r:embed="rId4"/>
          <a:stretch>
            <a:fillRect/>
          </a:stretch>
        </p:blipFill>
        <p:spPr>
          <a:xfrm>
            <a:off x="2852738" y="2726744"/>
            <a:ext cx="3438525" cy="2384623"/>
          </a:xfrm>
          <a:prstGeom prst="rect">
            <a:avLst/>
          </a:prstGeom>
        </p:spPr>
      </p:pic>
    </p:spTree>
    <p:extLst>
      <p:ext uri="{BB962C8B-B14F-4D97-AF65-F5344CB8AC3E}">
        <p14:creationId xmlns:p14="http://schemas.microsoft.com/office/powerpoint/2010/main" val="2616437267"/>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290239" y="267494"/>
            <a:ext cx="25635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b="1" dirty="0">
                <a:solidFill>
                  <a:srgbClr val="282828"/>
                </a:solidFill>
                <a:latin typeface="Impact" panose="020B0806030902050204" pitchFamily="34" charset="0"/>
              </a:rPr>
              <a:t>控制器</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验证码</a:t>
            </a:r>
            <a:r>
              <a:rPr lang="en-US" altLang="zh-CN" sz="2800" b="1" dirty="0">
                <a:solidFill>
                  <a:srgbClr val="282828"/>
                </a:solidFill>
                <a:latin typeface="Impact" panose="020B0806030902050204" pitchFamily="34" charset="0"/>
              </a:rPr>
              <a:t>)</a:t>
            </a:r>
          </a:p>
        </p:txBody>
      </p:sp>
      <p:pic>
        <p:nvPicPr>
          <p:cNvPr id="5" name="图片 4">
            <a:extLst>
              <a:ext uri="{FF2B5EF4-FFF2-40B4-BE49-F238E27FC236}">
                <a16:creationId xmlns:a16="http://schemas.microsoft.com/office/drawing/2014/main" id="{7AFB14E4-B9DE-4298-8D3F-51A17742D352}"/>
              </a:ext>
            </a:extLst>
          </p:cNvPr>
          <p:cNvPicPr>
            <a:picLocks noChangeAspect="1"/>
          </p:cNvPicPr>
          <p:nvPr/>
        </p:nvPicPr>
        <p:blipFill>
          <a:blip r:embed="rId3"/>
          <a:stretch>
            <a:fillRect/>
          </a:stretch>
        </p:blipFill>
        <p:spPr>
          <a:xfrm>
            <a:off x="3195637" y="1035571"/>
            <a:ext cx="2752725" cy="600075"/>
          </a:xfrm>
          <a:prstGeom prst="rect">
            <a:avLst/>
          </a:prstGeom>
        </p:spPr>
      </p:pic>
      <p:pic>
        <p:nvPicPr>
          <p:cNvPr id="7" name="图片 6">
            <a:extLst>
              <a:ext uri="{FF2B5EF4-FFF2-40B4-BE49-F238E27FC236}">
                <a16:creationId xmlns:a16="http://schemas.microsoft.com/office/drawing/2014/main" id="{73A990B2-197F-4566-A895-B9473B96FCF7}"/>
              </a:ext>
            </a:extLst>
          </p:cNvPr>
          <p:cNvPicPr>
            <a:picLocks noChangeAspect="1"/>
          </p:cNvPicPr>
          <p:nvPr/>
        </p:nvPicPr>
        <p:blipFill>
          <a:blip r:embed="rId4"/>
          <a:stretch>
            <a:fillRect/>
          </a:stretch>
        </p:blipFill>
        <p:spPr>
          <a:xfrm>
            <a:off x="2147888" y="2067694"/>
            <a:ext cx="4848225" cy="2562225"/>
          </a:xfrm>
          <a:prstGeom prst="rect">
            <a:avLst/>
          </a:prstGeom>
        </p:spPr>
      </p:pic>
    </p:spTree>
    <p:extLst>
      <p:ext uri="{BB962C8B-B14F-4D97-AF65-F5344CB8AC3E}">
        <p14:creationId xmlns:p14="http://schemas.microsoft.com/office/powerpoint/2010/main" val="3951053969"/>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680296" y="267494"/>
            <a:ext cx="37834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b="1" dirty="0">
                <a:solidFill>
                  <a:srgbClr val="282828"/>
                </a:solidFill>
                <a:latin typeface="Impact" panose="020B0806030902050204" pitchFamily="34" charset="0"/>
              </a:rPr>
              <a:t>控制器</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登录</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退出流程</a:t>
            </a:r>
            <a:r>
              <a:rPr lang="en-US" altLang="zh-CN" sz="2800" b="1" dirty="0">
                <a:solidFill>
                  <a:srgbClr val="282828"/>
                </a:solidFill>
                <a:latin typeface="Impact" panose="020B0806030902050204" pitchFamily="34" charset="0"/>
              </a:rPr>
              <a:t>)</a:t>
            </a:r>
          </a:p>
        </p:txBody>
      </p:sp>
      <p:pic>
        <p:nvPicPr>
          <p:cNvPr id="2" name="图片 1">
            <a:extLst>
              <a:ext uri="{FF2B5EF4-FFF2-40B4-BE49-F238E27FC236}">
                <a16:creationId xmlns:a16="http://schemas.microsoft.com/office/drawing/2014/main" id="{F9684499-8514-4CFB-A831-CCFE02FD90FE}"/>
              </a:ext>
            </a:extLst>
          </p:cNvPr>
          <p:cNvPicPr>
            <a:picLocks noChangeAspect="1"/>
          </p:cNvPicPr>
          <p:nvPr/>
        </p:nvPicPr>
        <p:blipFill>
          <a:blip r:embed="rId3"/>
          <a:stretch>
            <a:fillRect/>
          </a:stretch>
        </p:blipFill>
        <p:spPr>
          <a:xfrm>
            <a:off x="4571999" y="2173992"/>
            <a:ext cx="4213116" cy="582359"/>
          </a:xfrm>
          <a:prstGeom prst="rect">
            <a:avLst/>
          </a:prstGeom>
        </p:spPr>
      </p:pic>
      <p:pic>
        <p:nvPicPr>
          <p:cNvPr id="8" name="图片 7">
            <a:extLst>
              <a:ext uri="{FF2B5EF4-FFF2-40B4-BE49-F238E27FC236}">
                <a16:creationId xmlns:a16="http://schemas.microsoft.com/office/drawing/2014/main" id="{AE7EFEFD-3B17-4098-8EA1-71EE698306FD}"/>
              </a:ext>
            </a:extLst>
          </p:cNvPr>
          <p:cNvPicPr>
            <a:picLocks noChangeAspect="1"/>
          </p:cNvPicPr>
          <p:nvPr/>
        </p:nvPicPr>
        <p:blipFill>
          <a:blip r:embed="rId4"/>
          <a:stretch>
            <a:fillRect/>
          </a:stretch>
        </p:blipFill>
        <p:spPr>
          <a:xfrm>
            <a:off x="179512" y="1059582"/>
            <a:ext cx="4137268" cy="3324959"/>
          </a:xfrm>
          <a:prstGeom prst="rect">
            <a:avLst/>
          </a:prstGeom>
        </p:spPr>
      </p:pic>
    </p:spTree>
    <p:extLst>
      <p:ext uri="{BB962C8B-B14F-4D97-AF65-F5344CB8AC3E}">
        <p14:creationId xmlns:p14="http://schemas.microsoft.com/office/powerpoint/2010/main" val="3007430547"/>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809338" y="267494"/>
            <a:ext cx="35253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b="1" dirty="0">
                <a:solidFill>
                  <a:srgbClr val="282828"/>
                </a:solidFill>
                <a:latin typeface="Impact" panose="020B0806030902050204" pitchFamily="34" charset="0"/>
              </a:rPr>
              <a:t>视图</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登录</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退出流程</a:t>
            </a:r>
            <a:r>
              <a:rPr lang="en-US" altLang="zh-CN" sz="2800" b="1" dirty="0">
                <a:solidFill>
                  <a:srgbClr val="282828"/>
                </a:solidFill>
                <a:latin typeface="Impact" panose="020B0806030902050204" pitchFamily="34" charset="0"/>
              </a:rPr>
              <a:t>)</a:t>
            </a:r>
          </a:p>
        </p:txBody>
      </p:sp>
      <p:pic>
        <p:nvPicPr>
          <p:cNvPr id="3" name="图片 2">
            <a:extLst>
              <a:ext uri="{FF2B5EF4-FFF2-40B4-BE49-F238E27FC236}">
                <a16:creationId xmlns:a16="http://schemas.microsoft.com/office/drawing/2014/main" id="{55E95197-CC17-4C48-BA07-DC06D8610F8B}"/>
              </a:ext>
            </a:extLst>
          </p:cNvPr>
          <p:cNvPicPr>
            <a:picLocks noChangeAspect="1"/>
          </p:cNvPicPr>
          <p:nvPr/>
        </p:nvPicPr>
        <p:blipFill>
          <a:blip r:embed="rId3"/>
          <a:stretch>
            <a:fillRect/>
          </a:stretch>
        </p:blipFill>
        <p:spPr>
          <a:xfrm>
            <a:off x="251520" y="790714"/>
            <a:ext cx="3194275" cy="4327875"/>
          </a:xfrm>
          <a:prstGeom prst="rect">
            <a:avLst/>
          </a:prstGeom>
        </p:spPr>
      </p:pic>
      <p:pic>
        <p:nvPicPr>
          <p:cNvPr id="6" name="图片 5">
            <a:extLst>
              <a:ext uri="{FF2B5EF4-FFF2-40B4-BE49-F238E27FC236}">
                <a16:creationId xmlns:a16="http://schemas.microsoft.com/office/drawing/2014/main" id="{2A46332E-82E7-4D51-A40C-21928E4D5341}"/>
              </a:ext>
            </a:extLst>
          </p:cNvPr>
          <p:cNvPicPr>
            <a:picLocks noChangeAspect="1"/>
          </p:cNvPicPr>
          <p:nvPr/>
        </p:nvPicPr>
        <p:blipFill>
          <a:blip r:embed="rId4"/>
          <a:stretch>
            <a:fillRect/>
          </a:stretch>
        </p:blipFill>
        <p:spPr>
          <a:xfrm>
            <a:off x="3563888" y="2005961"/>
            <a:ext cx="5343525" cy="914400"/>
          </a:xfrm>
          <a:prstGeom prst="rect">
            <a:avLst/>
          </a:prstGeom>
        </p:spPr>
      </p:pic>
    </p:spTree>
    <p:extLst>
      <p:ext uri="{BB962C8B-B14F-4D97-AF65-F5344CB8AC3E}">
        <p14:creationId xmlns:p14="http://schemas.microsoft.com/office/powerpoint/2010/main" val="3140059190"/>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751630" y="267494"/>
            <a:ext cx="36407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b="1" dirty="0">
                <a:solidFill>
                  <a:srgbClr val="282828"/>
                </a:solidFill>
                <a:latin typeface="Impact" panose="020B0806030902050204" pitchFamily="34" charset="0"/>
              </a:rPr>
              <a:t>控制器</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获取用户列表</a:t>
            </a:r>
            <a:r>
              <a:rPr lang="en-US" altLang="zh-CN" sz="2800" b="1" dirty="0">
                <a:solidFill>
                  <a:srgbClr val="282828"/>
                </a:solidFill>
                <a:latin typeface="Impact" panose="020B0806030902050204" pitchFamily="34" charset="0"/>
              </a:rPr>
              <a:t>)</a:t>
            </a:r>
          </a:p>
        </p:txBody>
      </p:sp>
      <p:pic>
        <p:nvPicPr>
          <p:cNvPr id="3" name="图片 2">
            <a:extLst>
              <a:ext uri="{FF2B5EF4-FFF2-40B4-BE49-F238E27FC236}">
                <a16:creationId xmlns:a16="http://schemas.microsoft.com/office/drawing/2014/main" id="{03F4DCFA-A5EA-4267-8B03-E929AD41BCCC}"/>
              </a:ext>
            </a:extLst>
          </p:cNvPr>
          <p:cNvPicPr>
            <a:picLocks noChangeAspect="1"/>
          </p:cNvPicPr>
          <p:nvPr/>
        </p:nvPicPr>
        <p:blipFill>
          <a:blip r:embed="rId3"/>
          <a:stretch>
            <a:fillRect/>
          </a:stretch>
        </p:blipFill>
        <p:spPr>
          <a:xfrm>
            <a:off x="1940235" y="987574"/>
            <a:ext cx="5263530" cy="3999018"/>
          </a:xfrm>
          <a:prstGeom prst="rect">
            <a:avLst/>
          </a:prstGeom>
        </p:spPr>
      </p:pic>
    </p:spTree>
    <p:extLst>
      <p:ext uri="{BB962C8B-B14F-4D97-AF65-F5344CB8AC3E}">
        <p14:creationId xmlns:p14="http://schemas.microsoft.com/office/powerpoint/2010/main" val="1761560948"/>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899106" y="267494"/>
            <a:ext cx="33457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b="1" dirty="0">
                <a:solidFill>
                  <a:srgbClr val="282828"/>
                </a:solidFill>
                <a:latin typeface="Impact" panose="020B0806030902050204" pitchFamily="34" charset="0"/>
              </a:rPr>
              <a:t>视图 </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用户列表显示</a:t>
            </a:r>
            <a:r>
              <a:rPr lang="en-US" altLang="zh-CN" sz="2800" b="1" dirty="0">
                <a:solidFill>
                  <a:srgbClr val="282828"/>
                </a:solidFill>
                <a:latin typeface="Impact" panose="020B0806030902050204" pitchFamily="34" charset="0"/>
              </a:rPr>
              <a:t>)</a:t>
            </a:r>
          </a:p>
        </p:txBody>
      </p:sp>
      <p:pic>
        <p:nvPicPr>
          <p:cNvPr id="2" name="图片 1">
            <a:extLst>
              <a:ext uri="{FF2B5EF4-FFF2-40B4-BE49-F238E27FC236}">
                <a16:creationId xmlns:a16="http://schemas.microsoft.com/office/drawing/2014/main" id="{A25A3EF5-5AF1-4F97-B649-AD5E8FFCF6C9}"/>
              </a:ext>
            </a:extLst>
          </p:cNvPr>
          <p:cNvPicPr>
            <a:picLocks noChangeAspect="1"/>
          </p:cNvPicPr>
          <p:nvPr/>
        </p:nvPicPr>
        <p:blipFill>
          <a:blip r:embed="rId3"/>
          <a:stretch>
            <a:fillRect/>
          </a:stretch>
        </p:blipFill>
        <p:spPr>
          <a:xfrm>
            <a:off x="2168344" y="931023"/>
            <a:ext cx="4807312" cy="3944983"/>
          </a:xfrm>
          <a:prstGeom prst="rect">
            <a:avLst/>
          </a:prstGeom>
        </p:spPr>
      </p:pic>
    </p:spTree>
    <p:extLst>
      <p:ext uri="{BB962C8B-B14F-4D97-AF65-F5344CB8AC3E}">
        <p14:creationId xmlns:p14="http://schemas.microsoft.com/office/powerpoint/2010/main" val="1165584432"/>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110703" y="267494"/>
            <a:ext cx="29225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b="1" dirty="0">
                <a:solidFill>
                  <a:srgbClr val="282828"/>
                </a:solidFill>
                <a:latin typeface="Impact" panose="020B0806030902050204" pitchFamily="34" charset="0"/>
              </a:rPr>
              <a:t>控制器</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聊天窗口</a:t>
            </a:r>
            <a:r>
              <a:rPr lang="en-US" altLang="zh-CN" sz="2800" b="1" dirty="0">
                <a:solidFill>
                  <a:srgbClr val="282828"/>
                </a:solidFill>
                <a:latin typeface="Impact" panose="020B0806030902050204" pitchFamily="34" charset="0"/>
              </a:rPr>
              <a:t>)</a:t>
            </a:r>
          </a:p>
        </p:txBody>
      </p:sp>
      <p:pic>
        <p:nvPicPr>
          <p:cNvPr id="2" name="图片 1">
            <a:extLst>
              <a:ext uri="{FF2B5EF4-FFF2-40B4-BE49-F238E27FC236}">
                <a16:creationId xmlns:a16="http://schemas.microsoft.com/office/drawing/2014/main" id="{097C81A0-2454-42A9-A2B9-204C1E9773FA}"/>
              </a:ext>
            </a:extLst>
          </p:cNvPr>
          <p:cNvPicPr>
            <a:picLocks noChangeAspect="1"/>
          </p:cNvPicPr>
          <p:nvPr/>
        </p:nvPicPr>
        <p:blipFill>
          <a:blip r:embed="rId3"/>
          <a:stretch>
            <a:fillRect/>
          </a:stretch>
        </p:blipFill>
        <p:spPr>
          <a:xfrm>
            <a:off x="1331640" y="882672"/>
            <a:ext cx="6089526" cy="4249790"/>
          </a:xfrm>
          <a:prstGeom prst="rect">
            <a:avLst/>
          </a:prstGeom>
        </p:spPr>
      </p:pic>
    </p:spTree>
    <p:extLst>
      <p:ext uri="{BB962C8B-B14F-4D97-AF65-F5344CB8AC3E}">
        <p14:creationId xmlns:p14="http://schemas.microsoft.com/office/powerpoint/2010/main" val="1773320306"/>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110703" y="267494"/>
            <a:ext cx="29225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b="1" dirty="0">
                <a:solidFill>
                  <a:srgbClr val="282828"/>
                </a:solidFill>
                <a:latin typeface="Impact" panose="020B0806030902050204" pitchFamily="34" charset="0"/>
              </a:rPr>
              <a:t>控制器</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聊天流程</a:t>
            </a:r>
            <a:r>
              <a:rPr lang="en-US" altLang="zh-CN" sz="2800" b="1" dirty="0">
                <a:solidFill>
                  <a:srgbClr val="282828"/>
                </a:solidFill>
                <a:latin typeface="Impact" panose="020B0806030902050204" pitchFamily="34" charset="0"/>
              </a:rPr>
              <a:t>)</a:t>
            </a:r>
          </a:p>
        </p:txBody>
      </p:sp>
      <p:pic>
        <p:nvPicPr>
          <p:cNvPr id="3" name="图片 2">
            <a:extLst>
              <a:ext uri="{FF2B5EF4-FFF2-40B4-BE49-F238E27FC236}">
                <a16:creationId xmlns:a16="http://schemas.microsoft.com/office/drawing/2014/main" id="{49F4A0BA-9FDB-4A43-AF0C-42A79F168155}"/>
              </a:ext>
            </a:extLst>
          </p:cNvPr>
          <p:cNvPicPr>
            <a:picLocks noChangeAspect="1"/>
          </p:cNvPicPr>
          <p:nvPr/>
        </p:nvPicPr>
        <p:blipFill>
          <a:blip r:embed="rId3"/>
          <a:stretch>
            <a:fillRect/>
          </a:stretch>
        </p:blipFill>
        <p:spPr>
          <a:xfrm>
            <a:off x="1691680" y="747514"/>
            <a:ext cx="5924550" cy="2400300"/>
          </a:xfrm>
          <a:prstGeom prst="rect">
            <a:avLst/>
          </a:prstGeom>
        </p:spPr>
      </p:pic>
      <p:pic>
        <p:nvPicPr>
          <p:cNvPr id="5" name="图片 4">
            <a:extLst>
              <a:ext uri="{FF2B5EF4-FFF2-40B4-BE49-F238E27FC236}">
                <a16:creationId xmlns:a16="http://schemas.microsoft.com/office/drawing/2014/main" id="{428E9B96-02DA-4919-B6D5-AACB921B4A20}"/>
              </a:ext>
            </a:extLst>
          </p:cNvPr>
          <p:cNvPicPr>
            <a:picLocks noChangeAspect="1"/>
          </p:cNvPicPr>
          <p:nvPr/>
        </p:nvPicPr>
        <p:blipFill>
          <a:blip r:embed="rId4"/>
          <a:stretch>
            <a:fillRect/>
          </a:stretch>
        </p:blipFill>
        <p:spPr>
          <a:xfrm>
            <a:off x="2771800" y="3147814"/>
            <a:ext cx="3528392" cy="1877104"/>
          </a:xfrm>
          <a:prstGeom prst="rect">
            <a:avLst/>
          </a:prstGeom>
        </p:spPr>
      </p:pic>
    </p:spTree>
    <p:extLst>
      <p:ext uri="{BB962C8B-B14F-4D97-AF65-F5344CB8AC3E}">
        <p14:creationId xmlns:p14="http://schemas.microsoft.com/office/powerpoint/2010/main" val="1548145611"/>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110703" y="267494"/>
            <a:ext cx="29225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b="1" dirty="0">
                <a:solidFill>
                  <a:srgbClr val="282828"/>
                </a:solidFill>
                <a:latin typeface="Impact" panose="020B0806030902050204" pitchFamily="34" charset="0"/>
              </a:rPr>
              <a:t>控制器</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聊天流程</a:t>
            </a:r>
            <a:r>
              <a:rPr lang="en-US" altLang="zh-CN" sz="2800" b="1" dirty="0">
                <a:solidFill>
                  <a:srgbClr val="282828"/>
                </a:solidFill>
                <a:latin typeface="Impact" panose="020B0806030902050204" pitchFamily="34" charset="0"/>
              </a:rPr>
              <a:t>)</a:t>
            </a:r>
          </a:p>
        </p:txBody>
      </p:sp>
      <p:pic>
        <p:nvPicPr>
          <p:cNvPr id="2" name="图片 1">
            <a:extLst>
              <a:ext uri="{FF2B5EF4-FFF2-40B4-BE49-F238E27FC236}">
                <a16:creationId xmlns:a16="http://schemas.microsoft.com/office/drawing/2014/main" id="{E382F5B4-C269-45D7-B252-4AFD60646995}"/>
              </a:ext>
            </a:extLst>
          </p:cNvPr>
          <p:cNvPicPr>
            <a:picLocks noChangeAspect="1"/>
          </p:cNvPicPr>
          <p:nvPr/>
        </p:nvPicPr>
        <p:blipFill>
          <a:blip r:embed="rId3"/>
          <a:stretch>
            <a:fillRect/>
          </a:stretch>
        </p:blipFill>
        <p:spPr>
          <a:xfrm>
            <a:off x="2267744" y="827746"/>
            <a:ext cx="4752528" cy="4296332"/>
          </a:xfrm>
          <a:prstGeom prst="rect">
            <a:avLst/>
          </a:prstGeom>
        </p:spPr>
      </p:pic>
    </p:spTree>
    <p:extLst>
      <p:ext uri="{BB962C8B-B14F-4D97-AF65-F5344CB8AC3E}">
        <p14:creationId xmlns:p14="http://schemas.microsoft.com/office/powerpoint/2010/main" val="3106002396"/>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813345" y="267494"/>
            <a:ext cx="35173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b="1" dirty="0">
                <a:solidFill>
                  <a:srgbClr val="282828"/>
                </a:solidFill>
                <a:latin typeface="Impact" panose="020B0806030902050204" pitchFamily="34" charset="0"/>
              </a:rPr>
              <a:t>视图 </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创建</a:t>
            </a:r>
            <a:r>
              <a:rPr lang="en-US" altLang="zh-CN" sz="2800" b="1" dirty="0" err="1">
                <a:solidFill>
                  <a:srgbClr val="282828"/>
                </a:solidFill>
                <a:latin typeface="Impact" panose="020B0806030902050204" pitchFamily="34" charset="0"/>
              </a:rPr>
              <a:t>websocket</a:t>
            </a:r>
            <a:r>
              <a:rPr lang="en-US" altLang="zh-CN" sz="2800" b="1" dirty="0">
                <a:solidFill>
                  <a:srgbClr val="282828"/>
                </a:solidFill>
                <a:latin typeface="Impact" panose="020B0806030902050204" pitchFamily="34" charset="0"/>
              </a:rPr>
              <a:t>)</a:t>
            </a:r>
          </a:p>
        </p:txBody>
      </p:sp>
      <p:pic>
        <p:nvPicPr>
          <p:cNvPr id="3" name="图片 2">
            <a:extLst>
              <a:ext uri="{FF2B5EF4-FFF2-40B4-BE49-F238E27FC236}">
                <a16:creationId xmlns:a16="http://schemas.microsoft.com/office/drawing/2014/main" id="{91811CCB-1A49-4FB0-97C6-E9C7F34DE0C6}"/>
              </a:ext>
            </a:extLst>
          </p:cNvPr>
          <p:cNvPicPr>
            <a:picLocks noChangeAspect="1"/>
          </p:cNvPicPr>
          <p:nvPr/>
        </p:nvPicPr>
        <p:blipFill>
          <a:blip r:embed="rId3"/>
          <a:stretch>
            <a:fillRect/>
          </a:stretch>
        </p:blipFill>
        <p:spPr>
          <a:xfrm>
            <a:off x="1043608" y="915566"/>
            <a:ext cx="7277100" cy="3886200"/>
          </a:xfrm>
          <a:prstGeom prst="rect">
            <a:avLst/>
          </a:prstGeom>
        </p:spPr>
      </p:pic>
    </p:spTree>
    <p:extLst>
      <p:ext uri="{BB962C8B-B14F-4D97-AF65-F5344CB8AC3E}">
        <p14:creationId xmlns:p14="http://schemas.microsoft.com/office/powerpoint/2010/main" val="1283499725"/>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258179" y="267494"/>
            <a:ext cx="26276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b="1" dirty="0">
                <a:solidFill>
                  <a:srgbClr val="282828"/>
                </a:solidFill>
                <a:latin typeface="Impact" panose="020B0806030902050204" pitchFamily="34" charset="0"/>
              </a:rPr>
              <a:t>视图 </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发送消息</a:t>
            </a:r>
            <a:r>
              <a:rPr lang="en-US" altLang="zh-CN" sz="2800" b="1" dirty="0">
                <a:solidFill>
                  <a:srgbClr val="282828"/>
                </a:solidFill>
                <a:latin typeface="Impact" panose="020B0806030902050204" pitchFamily="34" charset="0"/>
              </a:rPr>
              <a:t>)</a:t>
            </a:r>
          </a:p>
        </p:txBody>
      </p:sp>
      <p:pic>
        <p:nvPicPr>
          <p:cNvPr id="2" name="图片 1">
            <a:extLst>
              <a:ext uri="{FF2B5EF4-FFF2-40B4-BE49-F238E27FC236}">
                <a16:creationId xmlns:a16="http://schemas.microsoft.com/office/drawing/2014/main" id="{0C0AB76F-AAAD-49EA-A63A-AA4C952A110E}"/>
              </a:ext>
            </a:extLst>
          </p:cNvPr>
          <p:cNvPicPr>
            <a:picLocks noChangeAspect="1"/>
          </p:cNvPicPr>
          <p:nvPr/>
        </p:nvPicPr>
        <p:blipFill>
          <a:blip r:embed="rId3"/>
          <a:stretch>
            <a:fillRect/>
          </a:stretch>
        </p:blipFill>
        <p:spPr>
          <a:xfrm>
            <a:off x="1115616" y="865981"/>
            <a:ext cx="7181850" cy="4010025"/>
          </a:xfrm>
          <a:prstGeom prst="rect">
            <a:avLst/>
          </a:prstGeom>
        </p:spPr>
      </p:pic>
    </p:spTree>
    <p:extLst>
      <p:ext uri="{BB962C8B-B14F-4D97-AF65-F5344CB8AC3E}">
        <p14:creationId xmlns:p14="http://schemas.microsoft.com/office/powerpoint/2010/main" val="704120850"/>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762164" y="278324"/>
            <a:ext cx="16196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800" b="1" dirty="0">
                <a:solidFill>
                  <a:srgbClr val="282828"/>
                </a:solidFill>
                <a:latin typeface="Impact" panose="020B0806030902050204" pitchFamily="34" charset="0"/>
                <a:sym typeface="Impact" panose="020B0806030902050204" pitchFamily="34" charset="0"/>
              </a:rPr>
              <a:t>项目体验</a:t>
            </a:r>
          </a:p>
        </p:txBody>
      </p:sp>
      <p:pic>
        <p:nvPicPr>
          <p:cNvPr id="9" name="图片 8">
            <a:extLst>
              <a:ext uri="{FF2B5EF4-FFF2-40B4-BE49-F238E27FC236}">
                <a16:creationId xmlns:a16="http://schemas.microsoft.com/office/drawing/2014/main" id="{6FABD584-9005-4618-A5AE-611B7119CCB5}"/>
              </a:ext>
            </a:extLst>
          </p:cNvPr>
          <p:cNvPicPr>
            <a:picLocks noChangeAspect="1"/>
          </p:cNvPicPr>
          <p:nvPr/>
        </p:nvPicPr>
        <p:blipFill>
          <a:blip r:embed="rId3"/>
          <a:stretch>
            <a:fillRect/>
          </a:stretch>
        </p:blipFill>
        <p:spPr>
          <a:xfrm>
            <a:off x="1273924" y="1131590"/>
            <a:ext cx="6596153" cy="3600400"/>
          </a:xfrm>
          <a:prstGeom prst="rect">
            <a:avLst/>
          </a:prstGeom>
        </p:spPr>
      </p:pic>
      <p:pic>
        <p:nvPicPr>
          <p:cNvPr id="2" name="图片 1">
            <a:extLst>
              <a:ext uri="{FF2B5EF4-FFF2-40B4-BE49-F238E27FC236}">
                <a16:creationId xmlns:a16="http://schemas.microsoft.com/office/drawing/2014/main" id="{F643D317-1DF2-43B3-A654-9B91CF847182}"/>
              </a:ext>
            </a:extLst>
          </p:cNvPr>
          <p:cNvPicPr>
            <a:picLocks noChangeAspect="1"/>
          </p:cNvPicPr>
          <p:nvPr/>
        </p:nvPicPr>
        <p:blipFill>
          <a:blip r:embed="rId4"/>
          <a:stretch>
            <a:fillRect/>
          </a:stretch>
        </p:blipFill>
        <p:spPr>
          <a:xfrm>
            <a:off x="1692144" y="1154553"/>
            <a:ext cx="5759709" cy="3607907"/>
          </a:xfrm>
          <a:prstGeom prst="rect">
            <a:avLst/>
          </a:prstGeom>
        </p:spPr>
      </p:pic>
    </p:spTree>
    <p:extLst>
      <p:ext uri="{BB962C8B-B14F-4D97-AF65-F5344CB8AC3E}">
        <p14:creationId xmlns:p14="http://schemas.microsoft.com/office/powerpoint/2010/main" val="2245110101"/>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258179" y="267494"/>
            <a:ext cx="26276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b="1" dirty="0">
                <a:solidFill>
                  <a:srgbClr val="282828"/>
                </a:solidFill>
                <a:latin typeface="Impact" panose="020B0806030902050204" pitchFamily="34" charset="0"/>
              </a:rPr>
              <a:t>视图 </a:t>
            </a:r>
            <a:r>
              <a:rPr lang="en-US" altLang="zh-CN" sz="2800" b="1" dirty="0">
                <a:solidFill>
                  <a:srgbClr val="282828"/>
                </a:solidFill>
                <a:latin typeface="Impact" panose="020B0806030902050204" pitchFamily="34" charset="0"/>
              </a:rPr>
              <a:t>(</a:t>
            </a:r>
            <a:r>
              <a:rPr lang="zh-CN" altLang="en-US" sz="2800" b="1" dirty="0">
                <a:solidFill>
                  <a:srgbClr val="282828"/>
                </a:solidFill>
                <a:latin typeface="Impact" panose="020B0806030902050204" pitchFamily="34" charset="0"/>
              </a:rPr>
              <a:t>接收消息</a:t>
            </a:r>
            <a:r>
              <a:rPr lang="en-US" altLang="zh-CN" sz="2800" b="1" dirty="0">
                <a:solidFill>
                  <a:srgbClr val="282828"/>
                </a:solidFill>
                <a:latin typeface="Impact" panose="020B0806030902050204" pitchFamily="34" charset="0"/>
              </a:rPr>
              <a:t>)</a:t>
            </a:r>
          </a:p>
        </p:txBody>
      </p:sp>
      <p:pic>
        <p:nvPicPr>
          <p:cNvPr id="2" name="图片 1">
            <a:extLst>
              <a:ext uri="{FF2B5EF4-FFF2-40B4-BE49-F238E27FC236}">
                <a16:creationId xmlns:a16="http://schemas.microsoft.com/office/drawing/2014/main" id="{8795FFF0-8A8F-49E5-A724-05F6533D70E3}"/>
              </a:ext>
            </a:extLst>
          </p:cNvPr>
          <p:cNvPicPr>
            <a:picLocks noChangeAspect="1"/>
          </p:cNvPicPr>
          <p:nvPr/>
        </p:nvPicPr>
        <p:blipFill>
          <a:blip r:embed="rId3"/>
          <a:stretch>
            <a:fillRect/>
          </a:stretch>
        </p:blipFill>
        <p:spPr>
          <a:xfrm>
            <a:off x="2123728" y="790714"/>
            <a:ext cx="4646352" cy="4094790"/>
          </a:xfrm>
          <a:prstGeom prst="rect">
            <a:avLst/>
          </a:prstGeom>
        </p:spPr>
      </p:pic>
    </p:spTree>
    <p:extLst>
      <p:ext uri="{BB962C8B-B14F-4D97-AF65-F5344CB8AC3E}">
        <p14:creationId xmlns:p14="http://schemas.microsoft.com/office/powerpoint/2010/main" val="3546264759"/>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p:cNvSpPr txBox="1"/>
          <p:nvPr/>
        </p:nvSpPr>
        <p:spPr>
          <a:xfrm>
            <a:off x="3279706" y="1714312"/>
            <a:ext cx="936065" cy="1568450"/>
          </a:xfrm>
          <a:prstGeom prst="rect">
            <a:avLst/>
          </a:prstGeom>
          <a:noFill/>
        </p:spPr>
        <p:txBody>
          <a:bodyPr wrap="square" rtlCol="0">
            <a:spAutoFit/>
          </a:bodyPr>
          <a:lstStyle/>
          <a:p>
            <a:pPr algn="just"/>
            <a:r>
              <a:rPr lang="en-US" altLang="zh-CN" sz="9600" b="1" dirty="0">
                <a:solidFill>
                  <a:srgbClr val="28A7E1"/>
                </a:solidFill>
                <a:latin typeface="+mj-ea"/>
                <a:ea typeface="+mj-ea"/>
              </a:rPr>
              <a:t>2</a:t>
            </a:r>
          </a:p>
        </p:txBody>
      </p:sp>
      <p:sp>
        <p:nvSpPr>
          <p:cNvPr id="4" name="Freeform 127"/>
          <p:cNvSpPr>
            <a:spLocks noEditPoints="1"/>
          </p:cNvSpPr>
          <p:nvPr/>
        </p:nvSpPr>
        <p:spPr bwMode="auto">
          <a:xfrm>
            <a:off x="4211974" y="1716648"/>
            <a:ext cx="741847" cy="771085"/>
          </a:xfrm>
          <a:custGeom>
            <a:avLst/>
            <a:gdLst>
              <a:gd name="T0" fmla="*/ 81 w 94"/>
              <a:gd name="T1" fmla="*/ 57 h 98"/>
              <a:gd name="T2" fmla="*/ 81 w 94"/>
              <a:gd name="T3" fmla="*/ 95 h 98"/>
              <a:gd name="T4" fmla="*/ 81 w 94"/>
              <a:gd name="T5" fmla="*/ 98 h 98"/>
              <a:gd name="T6" fmla="*/ 78 w 94"/>
              <a:gd name="T7" fmla="*/ 98 h 98"/>
              <a:gd name="T8" fmla="*/ 67 w 94"/>
              <a:gd name="T9" fmla="*/ 98 h 98"/>
              <a:gd name="T10" fmla="*/ 67 w 94"/>
              <a:gd name="T11" fmla="*/ 68 h 98"/>
              <a:gd name="T12" fmla="*/ 62 w 94"/>
              <a:gd name="T13" fmla="*/ 64 h 98"/>
              <a:gd name="T14" fmla="*/ 49 w 94"/>
              <a:gd name="T15" fmla="*/ 64 h 98"/>
              <a:gd name="T16" fmla="*/ 45 w 94"/>
              <a:gd name="T17" fmla="*/ 68 h 98"/>
              <a:gd name="T18" fmla="*/ 45 w 94"/>
              <a:gd name="T19" fmla="*/ 98 h 98"/>
              <a:gd name="T20" fmla="*/ 15 w 94"/>
              <a:gd name="T21" fmla="*/ 98 h 98"/>
              <a:gd name="T22" fmla="*/ 12 w 94"/>
              <a:gd name="T23" fmla="*/ 98 h 98"/>
              <a:gd name="T24" fmla="*/ 12 w 94"/>
              <a:gd name="T25" fmla="*/ 95 h 98"/>
              <a:gd name="T26" fmla="*/ 12 w 94"/>
              <a:gd name="T27" fmla="*/ 57 h 98"/>
              <a:gd name="T28" fmla="*/ 3 w 94"/>
              <a:gd name="T29" fmla="*/ 57 h 98"/>
              <a:gd name="T30" fmla="*/ 0 w 94"/>
              <a:gd name="T31" fmla="*/ 50 h 98"/>
              <a:gd name="T32" fmla="*/ 44 w 94"/>
              <a:gd name="T33" fmla="*/ 3 h 98"/>
              <a:gd name="T34" fmla="*/ 47 w 94"/>
              <a:gd name="T35" fmla="*/ 0 h 98"/>
              <a:gd name="T36" fmla="*/ 50 w 94"/>
              <a:gd name="T37" fmla="*/ 3 h 98"/>
              <a:gd name="T38" fmla="*/ 94 w 94"/>
              <a:gd name="T39" fmla="*/ 50 h 98"/>
              <a:gd name="T40" fmla="*/ 90 w 94"/>
              <a:gd name="T41" fmla="*/ 57 h 98"/>
              <a:gd name="T42" fmla="*/ 81 w 94"/>
              <a:gd name="T43" fmla="*/ 57 h 98"/>
              <a:gd name="T44" fmla="*/ 74 w 94"/>
              <a:gd name="T45" fmla="*/ 8 h 98"/>
              <a:gd name="T46" fmla="*/ 77 w 94"/>
              <a:gd name="T47" fmla="*/ 8 h 98"/>
              <a:gd name="T48" fmla="*/ 77 w 94"/>
              <a:gd name="T49" fmla="*/ 2 h 98"/>
              <a:gd name="T50" fmla="*/ 61 w 94"/>
              <a:gd name="T51" fmla="*/ 2 h 98"/>
              <a:gd name="T52" fmla="*/ 61 w 94"/>
              <a:gd name="T53" fmla="*/ 8 h 98"/>
              <a:gd name="T54" fmla="*/ 64 w 94"/>
              <a:gd name="T55" fmla="*/ 8 h 98"/>
              <a:gd name="T56" fmla="*/ 64 w 94"/>
              <a:gd name="T57" fmla="*/ 13 h 98"/>
              <a:gd name="T58" fmla="*/ 74 w 94"/>
              <a:gd name="T59" fmla="*/ 25 h 98"/>
              <a:gd name="T60" fmla="*/ 74 w 94"/>
              <a:gd name="T61" fmla="*/ 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98">
                <a:moveTo>
                  <a:pt x="81" y="57"/>
                </a:moveTo>
                <a:cubicBezTo>
                  <a:pt x="81" y="95"/>
                  <a:pt x="81" y="95"/>
                  <a:pt x="81" y="95"/>
                </a:cubicBezTo>
                <a:cubicBezTo>
                  <a:pt x="81" y="98"/>
                  <a:pt x="81" y="98"/>
                  <a:pt x="81" y="98"/>
                </a:cubicBezTo>
                <a:cubicBezTo>
                  <a:pt x="78" y="98"/>
                  <a:pt x="78" y="98"/>
                  <a:pt x="78" y="98"/>
                </a:cubicBezTo>
                <a:cubicBezTo>
                  <a:pt x="67" y="98"/>
                  <a:pt x="67" y="98"/>
                  <a:pt x="67" y="98"/>
                </a:cubicBezTo>
                <a:cubicBezTo>
                  <a:pt x="67" y="68"/>
                  <a:pt x="67" y="68"/>
                  <a:pt x="67" y="68"/>
                </a:cubicBezTo>
                <a:cubicBezTo>
                  <a:pt x="67" y="66"/>
                  <a:pt x="65" y="64"/>
                  <a:pt x="62" y="64"/>
                </a:cubicBezTo>
                <a:cubicBezTo>
                  <a:pt x="49" y="64"/>
                  <a:pt x="49" y="64"/>
                  <a:pt x="49" y="64"/>
                </a:cubicBezTo>
                <a:cubicBezTo>
                  <a:pt x="47" y="64"/>
                  <a:pt x="45" y="66"/>
                  <a:pt x="45" y="68"/>
                </a:cubicBezTo>
                <a:cubicBezTo>
                  <a:pt x="45" y="98"/>
                  <a:pt x="45" y="98"/>
                  <a:pt x="45" y="98"/>
                </a:cubicBezTo>
                <a:cubicBezTo>
                  <a:pt x="15" y="98"/>
                  <a:pt x="15" y="98"/>
                  <a:pt x="15" y="98"/>
                </a:cubicBezTo>
                <a:cubicBezTo>
                  <a:pt x="12" y="98"/>
                  <a:pt x="12" y="98"/>
                  <a:pt x="12" y="98"/>
                </a:cubicBezTo>
                <a:cubicBezTo>
                  <a:pt x="12" y="95"/>
                  <a:pt x="12" y="95"/>
                  <a:pt x="12" y="95"/>
                </a:cubicBezTo>
                <a:cubicBezTo>
                  <a:pt x="12" y="57"/>
                  <a:pt x="12" y="57"/>
                  <a:pt x="12" y="57"/>
                </a:cubicBezTo>
                <a:cubicBezTo>
                  <a:pt x="3" y="57"/>
                  <a:pt x="3" y="57"/>
                  <a:pt x="3" y="57"/>
                </a:cubicBezTo>
                <a:cubicBezTo>
                  <a:pt x="0" y="50"/>
                  <a:pt x="0" y="50"/>
                  <a:pt x="0" y="50"/>
                </a:cubicBezTo>
                <a:cubicBezTo>
                  <a:pt x="44" y="3"/>
                  <a:pt x="44" y="3"/>
                  <a:pt x="44" y="3"/>
                </a:cubicBezTo>
                <a:cubicBezTo>
                  <a:pt x="47" y="0"/>
                  <a:pt x="47" y="0"/>
                  <a:pt x="47" y="0"/>
                </a:cubicBezTo>
                <a:cubicBezTo>
                  <a:pt x="50" y="3"/>
                  <a:pt x="50" y="3"/>
                  <a:pt x="50" y="3"/>
                </a:cubicBezTo>
                <a:cubicBezTo>
                  <a:pt x="94" y="50"/>
                  <a:pt x="94" y="50"/>
                  <a:pt x="94" y="50"/>
                </a:cubicBezTo>
                <a:cubicBezTo>
                  <a:pt x="90" y="57"/>
                  <a:pt x="90" y="57"/>
                  <a:pt x="90" y="57"/>
                </a:cubicBezTo>
                <a:cubicBezTo>
                  <a:pt x="81" y="57"/>
                  <a:pt x="81" y="57"/>
                  <a:pt x="81" y="57"/>
                </a:cubicBezTo>
                <a:close/>
                <a:moveTo>
                  <a:pt x="74" y="8"/>
                </a:moveTo>
                <a:cubicBezTo>
                  <a:pt x="77" y="8"/>
                  <a:pt x="77" y="8"/>
                  <a:pt x="77" y="8"/>
                </a:cubicBezTo>
                <a:cubicBezTo>
                  <a:pt x="77" y="2"/>
                  <a:pt x="77" y="2"/>
                  <a:pt x="77" y="2"/>
                </a:cubicBezTo>
                <a:cubicBezTo>
                  <a:pt x="61" y="2"/>
                  <a:pt x="61" y="2"/>
                  <a:pt x="61" y="2"/>
                </a:cubicBezTo>
                <a:cubicBezTo>
                  <a:pt x="61" y="8"/>
                  <a:pt x="61" y="8"/>
                  <a:pt x="61" y="8"/>
                </a:cubicBezTo>
                <a:cubicBezTo>
                  <a:pt x="64" y="8"/>
                  <a:pt x="64" y="8"/>
                  <a:pt x="64" y="8"/>
                </a:cubicBezTo>
                <a:cubicBezTo>
                  <a:pt x="64" y="13"/>
                  <a:pt x="64" y="13"/>
                  <a:pt x="64" y="13"/>
                </a:cubicBezTo>
                <a:cubicBezTo>
                  <a:pt x="74" y="25"/>
                  <a:pt x="74" y="25"/>
                  <a:pt x="74" y="25"/>
                </a:cubicBezTo>
                <a:lnTo>
                  <a:pt x="74" y="8"/>
                </a:lnTo>
                <a:close/>
              </a:path>
            </a:pathLst>
          </a:custGeom>
          <a:solidFill>
            <a:srgbClr val="28A7E1"/>
          </a:solidFill>
          <a:ln>
            <a:noFill/>
          </a:ln>
        </p:spPr>
        <p:txBody>
          <a:bodyPr vert="horz" wrap="square" lIns="91440" tIns="45720" rIns="91440" bIns="45720" numCol="1" anchor="t" anchorCtr="0" compatLnSpc="1"/>
          <a:lstStyle/>
          <a:p>
            <a:endParaRPr lang="zh-CN" altLang="en-US">
              <a:latin typeface="+mj-ea"/>
              <a:ea typeface="+mj-ea"/>
            </a:endParaRPr>
          </a:p>
        </p:txBody>
      </p:sp>
      <p:sp>
        <p:nvSpPr>
          <p:cNvPr id="6" name="矩形 30"/>
          <p:cNvSpPr>
            <a:spLocks noChangeArrowheads="1"/>
          </p:cNvSpPr>
          <p:nvPr/>
        </p:nvSpPr>
        <p:spPr bwMode="auto">
          <a:xfrm>
            <a:off x="4211955" y="2604135"/>
            <a:ext cx="39903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eaLnBrk="1" hangingPunct="1">
              <a:spcBef>
                <a:spcPct val="0"/>
              </a:spcBef>
              <a:buFont typeface="Arial" panose="020B0604020202020204" pitchFamily="34" charset="0"/>
              <a:buNone/>
            </a:pPr>
            <a:r>
              <a:rPr lang="zh-CN" altLang="en-US" sz="1800" b="1" dirty="0">
                <a:solidFill>
                  <a:srgbClr val="404040"/>
                </a:solidFill>
                <a:latin typeface="+mj-ea"/>
                <a:ea typeface="+mj-ea"/>
                <a:sym typeface="Impact" panose="020B0806030902050204" pitchFamily="34" charset="0"/>
              </a:rPr>
              <a:t>知识点学习</a:t>
            </a:r>
            <a:endParaRPr lang="en-US" altLang="zh-CN" sz="1800" b="1" dirty="0">
              <a:solidFill>
                <a:srgbClr val="404040"/>
              </a:solidFill>
              <a:latin typeface="+mj-ea"/>
              <a:ea typeface="+mj-ea"/>
              <a:sym typeface="Impact" panose="020B0806030902050204" pitchFamily="34" charset="0"/>
            </a:endParaRPr>
          </a:p>
        </p:txBody>
      </p:sp>
    </p:spTree>
    <p:extLst>
      <p:ext uri="{BB962C8B-B14F-4D97-AF65-F5344CB8AC3E}">
        <p14:creationId xmlns:p14="http://schemas.microsoft.com/office/powerpoint/2010/main" val="2978375427"/>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500232" y="267494"/>
            <a:ext cx="19383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en-US" altLang="zh-CN" sz="2800" b="1" dirty="0">
                <a:solidFill>
                  <a:srgbClr val="282828"/>
                </a:solidFill>
                <a:latin typeface="Impact" panose="020B0806030902050204" pitchFamily="34" charset="0"/>
              </a:rPr>
              <a:t>Golang</a:t>
            </a:r>
            <a:r>
              <a:rPr lang="zh-CN" altLang="en-US" sz="2800" b="1" dirty="0">
                <a:solidFill>
                  <a:srgbClr val="282828"/>
                </a:solidFill>
                <a:latin typeface="Impact" panose="020B0806030902050204" pitchFamily="34" charset="0"/>
              </a:rPr>
              <a:t>简介</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2483768" y="1279088"/>
            <a:ext cx="5832648" cy="3139321"/>
          </a:xfrm>
          <a:prstGeom prst="rect">
            <a:avLst/>
          </a:prstGeom>
          <a:noFill/>
        </p:spPr>
        <p:txBody>
          <a:bodyPr wrap="square" rtlCol="0">
            <a:spAutoFit/>
          </a:bodyPr>
          <a:lstStyle/>
          <a:p>
            <a:pPr marL="285750" indent="-285750">
              <a:buFont typeface="Wingdings" panose="05000000000000000000" pitchFamily="2" charset="2"/>
              <a:buChar char="l"/>
              <a:defRPr/>
            </a:pPr>
            <a:r>
              <a:rPr lang="en-US" altLang="zh-CN" dirty="0"/>
              <a:t>Go</a:t>
            </a:r>
            <a:r>
              <a:rPr lang="zh-CN" altLang="zh-CN" dirty="0"/>
              <a:t>是一门开放源码的编程语言，可容易的构建简单、可靠和高效的软件</a:t>
            </a:r>
          </a:p>
          <a:p>
            <a:pPr marL="285750" indent="-285750">
              <a:buFont typeface="Wingdings" panose="05000000000000000000" pitchFamily="2" charset="2"/>
              <a:buChar char="l"/>
              <a:defRPr/>
            </a:pPr>
            <a:r>
              <a:rPr lang="en-US" altLang="zh-CN" dirty="0"/>
              <a:t>Go</a:t>
            </a:r>
            <a:r>
              <a:rPr lang="zh-CN" altLang="zh-CN" dirty="0"/>
              <a:t>语言是由谷歌的开发工程师</a:t>
            </a:r>
            <a:r>
              <a:rPr lang="en-US" altLang="zh-CN" dirty="0"/>
              <a:t>(</a:t>
            </a:r>
            <a:r>
              <a:rPr lang="zh-CN" altLang="zh-CN" dirty="0"/>
              <a:t>罗伯特·格瑞史莫、罗勃·派克、肯·汤普逊等</a:t>
            </a:r>
            <a:r>
              <a:rPr lang="en-US" altLang="zh-CN" dirty="0"/>
              <a:t>)</a:t>
            </a:r>
            <a:r>
              <a:rPr lang="zh-CN" altLang="zh-CN" dirty="0"/>
              <a:t>于</a:t>
            </a:r>
            <a:r>
              <a:rPr lang="en-US" altLang="zh-CN" dirty="0"/>
              <a:t>2007</a:t>
            </a:r>
            <a:r>
              <a:rPr lang="zh-CN" altLang="zh-CN" dirty="0"/>
              <a:t>年开始设计，利用</a:t>
            </a:r>
            <a:r>
              <a:rPr lang="en-US" altLang="zh-CN" dirty="0"/>
              <a:t>20%</a:t>
            </a:r>
            <a:r>
              <a:rPr lang="zh-CN" altLang="zh-CN" dirty="0"/>
              <a:t>的自由时间开发的实验项目，并于</a:t>
            </a:r>
            <a:r>
              <a:rPr lang="en-US" altLang="zh-CN" dirty="0"/>
              <a:t>2009</a:t>
            </a:r>
            <a:r>
              <a:rPr lang="zh-CN" altLang="zh-CN" dirty="0"/>
              <a:t>年以</a:t>
            </a:r>
            <a:r>
              <a:rPr lang="en-US" altLang="zh-CN" dirty="0"/>
              <a:t>BSD-style</a:t>
            </a:r>
            <a:r>
              <a:rPr lang="zh-CN" altLang="zh-CN" dirty="0"/>
              <a:t>授权（完全开源）首次公开发布，于</a:t>
            </a:r>
            <a:r>
              <a:rPr lang="en-US" altLang="zh-CN" dirty="0"/>
              <a:t>2012</a:t>
            </a:r>
            <a:r>
              <a:rPr lang="zh-CN" altLang="zh-CN" dirty="0"/>
              <a:t>年正式发布。</a:t>
            </a:r>
            <a:endParaRPr lang="en-US" altLang="zh-CN" dirty="0"/>
          </a:p>
          <a:p>
            <a:pPr marL="285750" indent="-285750">
              <a:buFont typeface="Wingdings" panose="05000000000000000000" pitchFamily="2" charset="2"/>
              <a:buChar char="l"/>
              <a:defRPr/>
            </a:pPr>
            <a:r>
              <a:rPr lang="en-US" altLang="zh-CN" dirty="0"/>
              <a:t>Go</a:t>
            </a:r>
            <a:r>
              <a:rPr lang="zh-CN" altLang="zh-CN" dirty="0"/>
              <a:t>语言在</a:t>
            </a:r>
            <a:r>
              <a:rPr lang="en-US" altLang="zh-CN" dirty="0"/>
              <a:t>3</a:t>
            </a:r>
            <a:r>
              <a:rPr lang="zh-CN" altLang="zh-CN" dirty="0"/>
              <a:t>个条件（执行速度、</a:t>
            </a:r>
            <a:r>
              <a:rPr lang="en-US" altLang="zh-CN" dirty="0"/>
              <a:t> (</a:t>
            </a:r>
            <a:r>
              <a:rPr lang="zh-CN" altLang="en-US" dirty="0"/>
              <a:t>编译</a:t>
            </a:r>
            <a:r>
              <a:rPr lang="en-US" altLang="zh-CN" dirty="0"/>
              <a:t>)</a:t>
            </a:r>
            <a:r>
              <a:rPr lang="zh-CN" altLang="zh-CN" dirty="0"/>
              <a:t>简易程度、开发难度）做了平衡：易于开发、快速编译、高效执行</a:t>
            </a:r>
          </a:p>
          <a:p>
            <a:pPr>
              <a:defRPr/>
            </a:pPr>
            <a:endParaRPr lang="zh-CN" altLang="en-US" dirty="0"/>
          </a:p>
          <a:p>
            <a:endParaRPr lang="zh-CN" altLang="en-US" dirty="0"/>
          </a:p>
        </p:txBody>
      </p:sp>
      <p:pic>
        <p:nvPicPr>
          <p:cNvPr id="10" name="Picture 7" descr="Golang吉祥物(土拔鼠)">
            <a:extLst>
              <a:ext uri="{FF2B5EF4-FFF2-40B4-BE49-F238E27FC236}">
                <a16:creationId xmlns:a16="http://schemas.microsoft.com/office/drawing/2014/main" id="{D2872764-D4E8-4D58-84BC-7B4FCFBFAF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394569"/>
            <a:ext cx="24733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2066770"/>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500232" y="267494"/>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None/>
            </a:pPr>
            <a:r>
              <a:rPr lang="zh-CN" altLang="en-US" sz="2800" b="1" dirty="0">
                <a:solidFill>
                  <a:srgbClr val="282828"/>
                </a:solidFill>
                <a:latin typeface="Impact" panose="020B0806030902050204" pitchFamily="34" charset="0"/>
              </a:rPr>
              <a:t>应用场景</a:t>
            </a:r>
            <a:endParaRPr lang="zh-CN" altLang="en-US" sz="2800" b="1" dirty="0">
              <a:solidFill>
                <a:srgbClr val="282828"/>
              </a:solidFill>
              <a:latin typeface="Impact" panose="020B0806030902050204" pitchFamily="34" charset="0"/>
              <a:sym typeface="Impact" panose="020B0806030902050204" pitchFamily="34" charset="0"/>
            </a:endParaRPr>
          </a:p>
        </p:txBody>
      </p:sp>
      <p:sp>
        <p:nvSpPr>
          <p:cNvPr id="2" name="文本框 1">
            <a:extLst>
              <a:ext uri="{FF2B5EF4-FFF2-40B4-BE49-F238E27FC236}">
                <a16:creationId xmlns:a16="http://schemas.microsoft.com/office/drawing/2014/main" id="{23152B19-27DC-44FC-A7B7-D3E25A612033}"/>
              </a:ext>
            </a:extLst>
          </p:cNvPr>
          <p:cNvSpPr txBox="1"/>
          <p:nvPr/>
        </p:nvSpPr>
        <p:spPr>
          <a:xfrm>
            <a:off x="827584" y="1279088"/>
            <a:ext cx="7488832" cy="3139321"/>
          </a:xfrm>
          <a:prstGeom prst="rect">
            <a:avLst/>
          </a:prstGeom>
          <a:noFill/>
        </p:spPr>
        <p:txBody>
          <a:bodyPr wrap="square" rtlCol="0">
            <a:spAutoFit/>
          </a:bodyPr>
          <a:lstStyle/>
          <a:p>
            <a:pPr marL="0" indent="0">
              <a:buFont typeface="Wingdings" panose="05000000000000000000" pitchFamily="2" charset="2"/>
              <a:buNone/>
              <a:defRPr/>
            </a:pPr>
            <a:r>
              <a:rPr lang="en-US" altLang="zh-CN" dirty="0"/>
              <a:t>Go</a:t>
            </a:r>
            <a:r>
              <a:rPr lang="zh-CN" altLang="zh-CN" dirty="0"/>
              <a:t>语言主要用于服务端开发，其定位开发大型软件，常用于：</a:t>
            </a:r>
            <a:endParaRPr lang="en-US" altLang="zh-CN" dirty="0"/>
          </a:p>
          <a:p>
            <a:pPr marL="285750" indent="-285750">
              <a:buFont typeface="Wingdings" panose="05000000000000000000" pitchFamily="2" charset="2"/>
              <a:buChar char="l"/>
              <a:defRPr/>
            </a:pPr>
            <a:r>
              <a:rPr lang="zh-CN" altLang="zh-CN" dirty="0"/>
              <a:t>服务器编程：日志处理、数据打包、虚拟机处理、文件系统、分布式系统、数据库代理等</a:t>
            </a:r>
            <a:endParaRPr lang="en-US" altLang="zh-CN" dirty="0"/>
          </a:p>
          <a:p>
            <a:pPr marL="285750" indent="-285750">
              <a:buFont typeface="Wingdings" panose="05000000000000000000" pitchFamily="2" charset="2"/>
              <a:buChar char="l"/>
              <a:defRPr/>
            </a:pPr>
            <a:r>
              <a:rPr lang="zh-CN" altLang="zh-CN" dirty="0"/>
              <a:t>网络编程：</a:t>
            </a:r>
            <a:r>
              <a:rPr lang="en-US" altLang="zh-CN" dirty="0"/>
              <a:t>Web</a:t>
            </a:r>
            <a:r>
              <a:rPr lang="zh-CN" altLang="zh-CN" dirty="0"/>
              <a:t>应用、</a:t>
            </a:r>
            <a:r>
              <a:rPr lang="en-US" altLang="zh-CN" dirty="0"/>
              <a:t>API</a:t>
            </a:r>
            <a:r>
              <a:rPr lang="zh-CN" altLang="zh-CN" dirty="0"/>
              <a:t>应用、下载应用</a:t>
            </a:r>
            <a:endParaRPr lang="en-US" altLang="zh-CN" dirty="0"/>
          </a:p>
          <a:p>
            <a:pPr marL="285750" indent="-285750">
              <a:buFont typeface="Wingdings" panose="05000000000000000000" pitchFamily="2" charset="2"/>
              <a:buChar char="l"/>
              <a:defRPr/>
            </a:pPr>
            <a:r>
              <a:rPr lang="zh-CN" altLang="zh-CN" dirty="0"/>
              <a:t>内存数据库</a:t>
            </a:r>
            <a:endParaRPr lang="en-US" altLang="zh-CN" dirty="0"/>
          </a:p>
          <a:p>
            <a:pPr marL="285750" indent="-285750">
              <a:buFont typeface="Wingdings" panose="05000000000000000000" pitchFamily="2" charset="2"/>
              <a:buChar char="l"/>
              <a:defRPr/>
            </a:pPr>
            <a:r>
              <a:rPr lang="zh-CN" altLang="zh-CN" dirty="0"/>
              <a:t>云平台</a:t>
            </a:r>
            <a:endParaRPr lang="en-US" altLang="zh-CN" dirty="0"/>
          </a:p>
          <a:p>
            <a:pPr marL="285750" indent="-285750">
              <a:buFont typeface="Wingdings" panose="05000000000000000000" pitchFamily="2" charset="2"/>
              <a:buChar char="l"/>
              <a:defRPr/>
            </a:pPr>
            <a:r>
              <a:rPr lang="zh-CN" altLang="zh-CN" dirty="0"/>
              <a:t>机器学习</a:t>
            </a:r>
            <a:endParaRPr lang="en-US" altLang="zh-CN" dirty="0"/>
          </a:p>
          <a:p>
            <a:pPr marL="285750" indent="-285750">
              <a:buFont typeface="Wingdings" panose="05000000000000000000" pitchFamily="2" charset="2"/>
              <a:buChar char="l"/>
              <a:defRPr/>
            </a:pPr>
            <a:r>
              <a:rPr lang="zh-CN" altLang="zh-CN" dirty="0"/>
              <a:t>区块链</a:t>
            </a:r>
            <a:endParaRPr lang="en-US" altLang="zh-CN" dirty="0"/>
          </a:p>
          <a:p>
            <a:pPr marL="285750" indent="-285750">
              <a:buFont typeface="Wingdings" panose="05000000000000000000" pitchFamily="2" charset="2"/>
              <a:buChar char="l"/>
              <a:defRPr/>
            </a:pPr>
            <a:r>
              <a:rPr lang="en-US" altLang="zh-CN" dirty="0"/>
              <a:t>……</a:t>
            </a:r>
          </a:p>
          <a:p>
            <a:pPr marL="0" indent="0">
              <a:buFont typeface="Wingdings" panose="05000000000000000000" pitchFamily="2" charset="2"/>
              <a:buNone/>
              <a:defRPr/>
            </a:pPr>
            <a:endParaRPr lang="zh-CN" altLang="zh-CN" dirty="0"/>
          </a:p>
          <a:p>
            <a:pPr marL="0" indent="0">
              <a:buFont typeface="Wingdings" panose="05000000000000000000" pitchFamily="2" charset="2"/>
              <a:buNone/>
              <a:defRPr/>
            </a:pPr>
            <a:r>
              <a:rPr lang="zh-CN" altLang="zh-CN" dirty="0"/>
              <a:t>项目列表：</a:t>
            </a:r>
            <a:r>
              <a:rPr lang="en-US" altLang="zh-CN" u="sng" dirty="0">
                <a:hlinkClick r:id="rId3"/>
              </a:rPr>
              <a:t>https://github.com/golang/go/wiki/Projects</a:t>
            </a:r>
            <a:endParaRPr lang="zh-CN" altLang="zh-CN" dirty="0"/>
          </a:p>
        </p:txBody>
      </p:sp>
    </p:spTree>
    <p:extLst>
      <p:ext uri="{BB962C8B-B14F-4D97-AF65-F5344CB8AC3E}">
        <p14:creationId xmlns:p14="http://schemas.microsoft.com/office/powerpoint/2010/main" val="3630828438"/>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主题​​">
  <a:themeElements>
    <a:clrScheme name="自定义 88">
      <a:dk1>
        <a:srgbClr val="000000"/>
      </a:dk1>
      <a:lt1>
        <a:srgbClr val="FFFFFF"/>
      </a:lt1>
      <a:dk2>
        <a:srgbClr val="1F497D"/>
      </a:dk2>
      <a:lt2>
        <a:srgbClr val="EEECE1"/>
      </a:lt2>
      <a:accent1>
        <a:srgbClr val="479DCD"/>
      </a:accent1>
      <a:accent2>
        <a:srgbClr val="B25F05"/>
      </a:accent2>
      <a:accent3>
        <a:srgbClr val="43CACC"/>
      </a:accent3>
      <a:accent4>
        <a:srgbClr val="87FDFF"/>
      </a:accent4>
      <a:accent5>
        <a:srgbClr val="E55149"/>
      </a:accent5>
      <a:accent6>
        <a:srgbClr val="4CA5DD"/>
      </a:accent6>
      <a:hlink>
        <a:srgbClr val="0000FF"/>
      </a:hlink>
      <a:folHlink>
        <a:srgbClr val="800080"/>
      </a:folHlink>
    </a:clrScheme>
    <a:fontScheme name="Office 主题​​">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2478</TotalTime>
  <Words>2206</Words>
  <Application>Microsoft Office PowerPoint</Application>
  <PresentationFormat>全屏显示(16:9)</PresentationFormat>
  <Paragraphs>335</Paragraphs>
  <Slides>60</Slides>
  <Notes>57</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60</vt:i4>
      </vt:variant>
    </vt:vector>
  </HeadingPairs>
  <TitlesOfParts>
    <vt:vector size="69" baseType="lpstr">
      <vt:lpstr>Arial Unicode MS</vt:lpstr>
      <vt:lpstr>宋体</vt:lpstr>
      <vt:lpstr>微软雅黑</vt:lpstr>
      <vt:lpstr>幼圆</vt:lpstr>
      <vt:lpstr>Arial</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https://shop58478898.taobao.com/</Manager>
  <Company>https://shop58478898.taobao.com/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https://shop58478898.taobao.com/</dc:title>
  <dc:subject>https://shop58478898.taobao.com/</dc:subject>
  <dc:creator>https://shop58478898.taobao.com/</dc:creator>
  <cp:keywords>https://shop58478898.taobao.com/</cp:keywords>
  <dc:description>https://shop58478898.taobao.com/</dc:description>
  <cp:lastModifiedBy>Administrator</cp:lastModifiedBy>
  <cp:revision>1245</cp:revision>
  <dcterms:created xsi:type="dcterms:W3CDTF">2014-02-20T03:23:00Z</dcterms:created>
  <dcterms:modified xsi:type="dcterms:W3CDTF">2020-01-03T11:18:01Z</dcterms:modified>
  <cp:category>https://shop58478898.taobao.com/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2052-10.1.0.6876</vt:lpwstr>
  </property>
</Properties>
</file>